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74" r:id="rId11"/>
    <p:sldId id="276" r:id="rId12"/>
    <p:sldId id="263" r:id="rId13"/>
    <p:sldId id="277" r:id="rId14"/>
    <p:sldId id="279" r:id="rId15"/>
    <p:sldId id="280" r:id="rId16"/>
    <p:sldId id="271" r:id="rId17"/>
    <p:sldId id="28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9900"/>
    <a:srgbClr val="FF6600"/>
    <a:srgbClr val="009900"/>
    <a:srgbClr val="006600"/>
    <a:srgbClr val="008000"/>
    <a:srgbClr val="FFCC66"/>
    <a:srgbClr val="FF9933"/>
    <a:srgbClr val="339933"/>
    <a:srgbClr val="33CC33"/>
    <a:srgbClr val="33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>
      <p:cViewPr>
        <p:scale>
          <a:sx n="76" d="100"/>
          <a:sy n="76" d="100"/>
        </p:scale>
        <p:origin x="-120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F46884C-0548-4CDF-8647-C4795C7A3E8D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72B8C0-3D0B-4BD7-A329-22F8E8FC84FA}">
      <dgm:prSet phldrT="[Текст]" custT="1"/>
      <dgm:spPr>
        <a:solidFill>
          <a:srgbClr val="FF0000"/>
        </a:solidFill>
      </dgm:spPr>
      <dgm:t>
        <a:bodyPr/>
        <a:lstStyle/>
        <a:p>
          <a:r>
            <a:rPr lang="ru-RU" sz="2800" dirty="0" smtClean="0">
              <a:solidFill>
                <a:schemeClr val="tx1"/>
              </a:solidFill>
            </a:rPr>
            <a:t>Кружки</a:t>
          </a:r>
          <a:r>
            <a:rPr lang="ru-RU" sz="2600" dirty="0" smtClean="0"/>
            <a:t> </a:t>
          </a:r>
          <a:endParaRPr lang="ru-RU" sz="2600" dirty="0"/>
        </a:p>
      </dgm:t>
    </dgm:pt>
    <dgm:pt modelId="{8F545D1B-27D5-4E98-B1EA-213BD864DC66}" type="parTrans" cxnId="{6A0996F6-01F2-4DF0-8EC2-74BB97260433}">
      <dgm:prSet/>
      <dgm:spPr/>
      <dgm:t>
        <a:bodyPr/>
        <a:lstStyle/>
        <a:p>
          <a:endParaRPr lang="ru-RU"/>
        </a:p>
      </dgm:t>
    </dgm:pt>
    <dgm:pt modelId="{40CCF17E-DF92-4BDC-A451-74EAD606031A}" type="sibTrans" cxnId="{6A0996F6-01F2-4DF0-8EC2-74BB97260433}">
      <dgm:prSet/>
      <dgm:spPr/>
      <dgm:t>
        <a:bodyPr/>
        <a:lstStyle/>
        <a:p>
          <a:endParaRPr lang="ru-RU"/>
        </a:p>
      </dgm:t>
    </dgm:pt>
    <dgm:pt modelId="{3EA37D4E-88CB-47D3-894A-47ABC2A025A1}">
      <dgm:prSet phldrT="[Текст]" custT="1"/>
      <dgm:spPr/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«Радуга»</a:t>
          </a:r>
          <a:endParaRPr lang="ru-RU" sz="1600" b="1" dirty="0">
            <a:solidFill>
              <a:schemeClr val="tx1"/>
            </a:solidFill>
          </a:endParaRPr>
        </a:p>
      </dgm:t>
    </dgm:pt>
    <dgm:pt modelId="{DA909F79-73D6-4D2B-96F2-FF66DD834715}" type="parTrans" cxnId="{F60C5712-3EDF-4D7E-A8F5-F11374CFA473}">
      <dgm:prSet/>
      <dgm:spPr/>
      <dgm:t>
        <a:bodyPr/>
        <a:lstStyle/>
        <a:p>
          <a:endParaRPr lang="ru-RU"/>
        </a:p>
      </dgm:t>
    </dgm:pt>
    <dgm:pt modelId="{990416EB-68B6-4D34-9B57-5C7D00562628}" type="sibTrans" cxnId="{F60C5712-3EDF-4D7E-A8F5-F11374CFA473}">
      <dgm:prSet/>
      <dgm:spPr/>
      <dgm:t>
        <a:bodyPr/>
        <a:lstStyle/>
        <a:p>
          <a:endParaRPr lang="ru-RU"/>
        </a:p>
      </dgm:t>
    </dgm:pt>
    <dgm:pt modelId="{DA674E53-10D9-4F99-933F-520F3E8F4889}">
      <dgm:prSet phldrT="[Текст]" custT="1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«Математическая радуга»</a:t>
          </a:r>
          <a:endParaRPr lang="ru-RU" sz="1600" b="1" dirty="0">
            <a:solidFill>
              <a:schemeClr val="tx1"/>
            </a:solidFill>
          </a:endParaRPr>
        </a:p>
      </dgm:t>
    </dgm:pt>
    <dgm:pt modelId="{5CB9ED8F-2831-4E72-A08B-0BBE934B1931}" type="parTrans" cxnId="{F9707BC7-AB80-4107-8429-89B6BF00AC55}">
      <dgm:prSet/>
      <dgm:spPr/>
      <dgm:t>
        <a:bodyPr/>
        <a:lstStyle/>
        <a:p>
          <a:endParaRPr lang="ru-RU"/>
        </a:p>
      </dgm:t>
    </dgm:pt>
    <dgm:pt modelId="{03C75EB9-11E9-43DC-95B4-093B33BDE0C8}" type="sibTrans" cxnId="{F9707BC7-AB80-4107-8429-89B6BF00AC55}">
      <dgm:prSet/>
      <dgm:spPr/>
      <dgm:t>
        <a:bodyPr/>
        <a:lstStyle/>
        <a:p>
          <a:endParaRPr lang="ru-RU"/>
        </a:p>
      </dgm:t>
    </dgm:pt>
    <dgm:pt modelId="{EEA3AFA8-8BF9-4F5E-9290-E409A8AF6CC0}">
      <dgm:prSet phldrT="[Текст]" custT="1"/>
      <dgm:spPr>
        <a:solidFill>
          <a:srgbClr val="FFC0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«Умелые ручки»</a:t>
          </a:r>
          <a:endParaRPr lang="ru-RU" sz="1600" b="1" dirty="0">
            <a:solidFill>
              <a:schemeClr val="tx1"/>
            </a:solidFill>
          </a:endParaRPr>
        </a:p>
      </dgm:t>
    </dgm:pt>
    <dgm:pt modelId="{36316188-5435-4F4B-BC0C-451E772E350E}" type="parTrans" cxnId="{B6BF07F7-0709-495F-AC15-52AF902805F4}">
      <dgm:prSet/>
      <dgm:spPr/>
      <dgm:t>
        <a:bodyPr/>
        <a:lstStyle/>
        <a:p>
          <a:endParaRPr lang="ru-RU"/>
        </a:p>
      </dgm:t>
    </dgm:pt>
    <dgm:pt modelId="{B7FD3E98-CA4F-44A3-9006-194463DB15CF}" type="sibTrans" cxnId="{B6BF07F7-0709-495F-AC15-52AF902805F4}">
      <dgm:prSet/>
      <dgm:spPr/>
      <dgm:t>
        <a:bodyPr/>
        <a:lstStyle/>
        <a:p>
          <a:endParaRPr lang="ru-RU"/>
        </a:p>
      </dgm:t>
    </dgm:pt>
    <dgm:pt modelId="{36CAC9E8-6007-400B-A620-6430D812169B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«Удивительный мир  истории»</a:t>
          </a:r>
          <a:endParaRPr lang="ru-RU" sz="1600" b="1" dirty="0">
            <a:solidFill>
              <a:schemeClr val="tx1"/>
            </a:solidFill>
          </a:endParaRPr>
        </a:p>
      </dgm:t>
    </dgm:pt>
    <dgm:pt modelId="{4A0759EF-0ABB-412B-9CE8-C931ED19E191}" type="parTrans" cxnId="{9A85ED00-1E2C-4D22-8C4F-E46CE6B93439}">
      <dgm:prSet/>
      <dgm:spPr/>
      <dgm:t>
        <a:bodyPr/>
        <a:lstStyle/>
        <a:p>
          <a:endParaRPr lang="ru-RU"/>
        </a:p>
      </dgm:t>
    </dgm:pt>
    <dgm:pt modelId="{4B61DDC4-3FFB-4F1B-ADE0-7BD45F26A358}" type="sibTrans" cxnId="{9A85ED00-1E2C-4D22-8C4F-E46CE6B93439}">
      <dgm:prSet/>
      <dgm:spPr/>
      <dgm:t>
        <a:bodyPr/>
        <a:lstStyle/>
        <a:p>
          <a:endParaRPr lang="ru-RU"/>
        </a:p>
      </dgm:t>
    </dgm:pt>
    <dgm:pt modelId="{DAAB500D-2DF0-400D-9054-76AF95A60906}">
      <dgm:prSet phldrT="[Текст]" custScaleX="188157"/>
      <dgm:spPr/>
      <dgm:t>
        <a:bodyPr/>
        <a:lstStyle/>
        <a:p>
          <a:endParaRPr lang="ru-RU"/>
        </a:p>
      </dgm:t>
    </dgm:pt>
    <dgm:pt modelId="{9316CF7A-7708-444A-B808-60850DE7ABBE}" type="parTrans" cxnId="{38D388A7-2692-49A4-A1F7-4C8976529ECE}">
      <dgm:prSet/>
      <dgm:spPr/>
      <dgm:t>
        <a:bodyPr/>
        <a:lstStyle/>
        <a:p>
          <a:endParaRPr lang="ru-RU"/>
        </a:p>
      </dgm:t>
    </dgm:pt>
    <dgm:pt modelId="{F921859E-0747-4AA0-ADED-21C40E219E92}" type="sibTrans" cxnId="{38D388A7-2692-49A4-A1F7-4C8976529ECE}">
      <dgm:prSet/>
      <dgm:spPr/>
      <dgm:t>
        <a:bodyPr/>
        <a:lstStyle/>
        <a:p>
          <a:endParaRPr lang="ru-RU"/>
        </a:p>
      </dgm:t>
    </dgm:pt>
    <dgm:pt modelId="{2737201C-8797-4E6D-B3FC-0011DAAAB231}">
      <dgm:prSet phldrT="[Текст]"/>
      <dgm:spPr>
        <a:solidFill>
          <a:srgbClr val="0099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</a:rPr>
            <a:t>«Занимательная грамматика»</a:t>
          </a:r>
          <a:endParaRPr lang="ru-RU" b="1" dirty="0">
            <a:solidFill>
              <a:schemeClr val="tx1"/>
            </a:solidFill>
          </a:endParaRPr>
        </a:p>
      </dgm:t>
    </dgm:pt>
    <dgm:pt modelId="{35A5F8DF-2B62-48B5-8328-2D4144874827}" type="parTrans" cxnId="{93F8A183-B727-45D1-B380-B30C38D1AEE9}">
      <dgm:prSet/>
      <dgm:spPr/>
      <dgm:t>
        <a:bodyPr/>
        <a:lstStyle/>
        <a:p>
          <a:endParaRPr lang="ru-RU"/>
        </a:p>
      </dgm:t>
    </dgm:pt>
    <dgm:pt modelId="{16909BA9-E502-4BFD-8D96-8D2C66B83949}" type="sibTrans" cxnId="{93F8A183-B727-45D1-B380-B30C38D1AEE9}">
      <dgm:prSet/>
      <dgm:spPr/>
      <dgm:t>
        <a:bodyPr/>
        <a:lstStyle/>
        <a:p>
          <a:endParaRPr lang="ru-RU"/>
        </a:p>
      </dgm:t>
    </dgm:pt>
    <dgm:pt modelId="{B8450682-9D61-495E-8B9D-CF235E076E71}">
      <dgm:prSet phldrT="[Текст]" custT="1"/>
      <dgm:spPr>
        <a:solidFill>
          <a:srgbClr val="FF6600"/>
        </a:solidFill>
      </dgm:spPr>
      <dgm:t>
        <a:bodyPr/>
        <a:lstStyle/>
        <a:p>
          <a:r>
            <a:rPr lang="ru-RU" sz="1600" b="1" dirty="0" smtClean="0">
              <a:solidFill>
                <a:schemeClr val="tx1"/>
              </a:solidFill>
            </a:rPr>
            <a:t>«Умелые ручки»</a:t>
          </a:r>
          <a:endParaRPr lang="ru-RU" sz="1600" b="1" dirty="0">
            <a:solidFill>
              <a:schemeClr val="tx1"/>
            </a:solidFill>
          </a:endParaRPr>
        </a:p>
      </dgm:t>
    </dgm:pt>
    <dgm:pt modelId="{BD586EF4-F281-48C6-92AA-E5F23DFD59D1}" type="parTrans" cxnId="{53099568-C000-482C-A407-5A4A5C651F04}">
      <dgm:prSet/>
      <dgm:spPr/>
      <dgm:t>
        <a:bodyPr/>
        <a:lstStyle/>
        <a:p>
          <a:endParaRPr lang="ru-RU"/>
        </a:p>
      </dgm:t>
    </dgm:pt>
    <dgm:pt modelId="{79DF0005-1A09-4160-B692-7E2CD9ED37B5}" type="sibTrans" cxnId="{53099568-C000-482C-A407-5A4A5C651F04}">
      <dgm:prSet/>
      <dgm:spPr/>
      <dgm:t>
        <a:bodyPr/>
        <a:lstStyle/>
        <a:p>
          <a:endParaRPr lang="ru-RU"/>
        </a:p>
      </dgm:t>
    </dgm:pt>
    <dgm:pt modelId="{1A76AF15-E3C0-45CC-B15E-792E0627C672}" type="pres">
      <dgm:prSet presAssocID="{BF46884C-0548-4CDF-8647-C4795C7A3E8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732DBAC-2079-4DC6-8024-01B62037360E}" type="pres">
      <dgm:prSet presAssocID="{6A72B8C0-3D0B-4BD7-A329-22F8E8FC84FA}" presName="centerShape" presStyleLbl="node0" presStyleIdx="0" presStyleCnt="1" custScaleX="116707"/>
      <dgm:spPr/>
      <dgm:t>
        <a:bodyPr/>
        <a:lstStyle/>
        <a:p>
          <a:endParaRPr lang="ru-RU"/>
        </a:p>
      </dgm:t>
    </dgm:pt>
    <dgm:pt modelId="{6D300BD1-78E2-40F0-80AE-78117B6FDED3}" type="pres">
      <dgm:prSet presAssocID="{3EA37D4E-88CB-47D3-894A-47ABC2A025A1}" presName="node" presStyleLbl="node1" presStyleIdx="0" presStyleCnt="6" custScaleX="191421" custScaleY="118656" custRadScaleRad="110929" custRadScaleInc="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C44754-2364-41E2-8B20-5A58D7AA1B7D}" type="pres">
      <dgm:prSet presAssocID="{3EA37D4E-88CB-47D3-894A-47ABC2A025A1}" presName="dummy" presStyleCnt="0"/>
      <dgm:spPr/>
    </dgm:pt>
    <dgm:pt modelId="{07742F9E-B13F-46A5-83D6-BCF19E31D0AE}" type="pres">
      <dgm:prSet presAssocID="{990416EB-68B6-4D34-9B57-5C7D00562628}" presName="sibTrans" presStyleLbl="sibTrans2D1" presStyleIdx="0" presStyleCnt="6"/>
      <dgm:spPr/>
      <dgm:t>
        <a:bodyPr/>
        <a:lstStyle/>
        <a:p>
          <a:endParaRPr lang="ru-RU"/>
        </a:p>
      </dgm:t>
    </dgm:pt>
    <dgm:pt modelId="{EF3FF684-8669-42CC-A1B8-B45EEF16A4F9}" type="pres">
      <dgm:prSet presAssocID="{DA674E53-10D9-4F99-933F-520F3E8F4889}" presName="node" presStyleLbl="node1" presStyleIdx="1" presStyleCnt="6" custScaleX="205999" custRadScaleRad="123223" custRadScaleInc="27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8D5301C-0870-43DD-B18C-BAAEFE4A67AD}" type="pres">
      <dgm:prSet presAssocID="{DA674E53-10D9-4F99-933F-520F3E8F4889}" presName="dummy" presStyleCnt="0"/>
      <dgm:spPr/>
    </dgm:pt>
    <dgm:pt modelId="{5389DD76-89B6-4D2B-80EA-91EDB4B1BED3}" type="pres">
      <dgm:prSet presAssocID="{03C75EB9-11E9-43DC-95B4-093B33BDE0C8}" presName="sibTrans" presStyleLbl="sibTrans2D1" presStyleIdx="1" presStyleCnt="6"/>
      <dgm:spPr/>
      <dgm:t>
        <a:bodyPr/>
        <a:lstStyle/>
        <a:p>
          <a:endParaRPr lang="ru-RU"/>
        </a:p>
      </dgm:t>
    </dgm:pt>
    <dgm:pt modelId="{11162184-573A-47F2-8B67-1CEA70C27A69}" type="pres">
      <dgm:prSet presAssocID="{EEA3AFA8-8BF9-4F5E-9290-E409A8AF6CC0}" presName="node" presStyleLbl="node1" presStyleIdx="2" presStyleCnt="6" custScaleX="206988" custScaleY="122269" custRadScaleRad="117755" custRadScaleInc="-609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7FA57D-3340-46FB-A5BB-2320427C6AD3}" type="pres">
      <dgm:prSet presAssocID="{EEA3AFA8-8BF9-4F5E-9290-E409A8AF6CC0}" presName="dummy" presStyleCnt="0"/>
      <dgm:spPr/>
    </dgm:pt>
    <dgm:pt modelId="{D030D0FB-9812-4E0E-B870-B7126092FE7A}" type="pres">
      <dgm:prSet presAssocID="{B7FD3E98-CA4F-44A3-9006-194463DB15CF}" presName="sibTrans" presStyleLbl="sibTrans2D1" presStyleIdx="2" presStyleCnt="6"/>
      <dgm:spPr/>
      <dgm:t>
        <a:bodyPr/>
        <a:lstStyle/>
        <a:p>
          <a:endParaRPr lang="ru-RU"/>
        </a:p>
      </dgm:t>
    </dgm:pt>
    <dgm:pt modelId="{3F851DD7-CD96-425D-8B21-D84AAC4DD583}" type="pres">
      <dgm:prSet presAssocID="{2737201C-8797-4E6D-B3FC-0011DAAAB231}" presName="node" presStyleLbl="node1" presStyleIdx="3" presStyleCnt="6" custScaleX="1881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4BD4B-E7F5-44EE-8C48-9B92F8D4F0A7}" type="pres">
      <dgm:prSet presAssocID="{2737201C-8797-4E6D-B3FC-0011DAAAB231}" presName="dummy" presStyleCnt="0"/>
      <dgm:spPr/>
    </dgm:pt>
    <dgm:pt modelId="{2143E7E4-184E-42A4-AE68-30A36138C0F4}" type="pres">
      <dgm:prSet presAssocID="{16909BA9-E502-4BFD-8D96-8D2C66B83949}" presName="sibTrans" presStyleLbl="sibTrans2D1" presStyleIdx="3" presStyleCnt="6"/>
      <dgm:spPr/>
      <dgm:t>
        <a:bodyPr/>
        <a:lstStyle/>
        <a:p>
          <a:endParaRPr lang="ru-RU"/>
        </a:p>
      </dgm:t>
    </dgm:pt>
    <dgm:pt modelId="{4BA7F6EB-3492-4E1A-958C-B38AA24823F5}" type="pres">
      <dgm:prSet presAssocID="{B8450682-9D61-495E-8B9D-CF235E076E71}" presName="node" presStyleLbl="node1" presStyleIdx="4" presStyleCnt="6" custScaleX="188157" custRadScaleRad="112071" custRadScaleInc="753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3511230-ECF6-4C95-BA6E-6DB3E20A9560}" type="pres">
      <dgm:prSet presAssocID="{B8450682-9D61-495E-8B9D-CF235E076E71}" presName="dummy" presStyleCnt="0"/>
      <dgm:spPr/>
    </dgm:pt>
    <dgm:pt modelId="{72A8F14B-6A01-42E0-A079-83C98A242FEF}" type="pres">
      <dgm:prSet presAssocID="{79DF0005-1A09-4160-B692-7E2CD9ED37B5}" presName="sibTrans" presStyleLbl="sibTrans2D1" presStyleIdx="4" presStyleCnt="6"/>
      <dgm:spPr/>
      <dgm:t>
        <a:bodyPr/>
        <a:lstStyle/>
        <a:p>
          <a:endParaRPr lang="ru-RU"/>
        </a:p>
      </dgm:t>
    </dgm:pt>
    <dgm:pt modelId="{3461E526-6F0B-4B9A-8783-FB31318BE47A}" type="pres">
      <dgm:prSet presAssocID="{36CAC9E8-6007-400B-A620-6430D812169B}" presName="node" presStyleLbl="node1" presStyleIdx="5" presStyleCnt="6" custScaleX="206702" custRadScaleRad="125580" custRadScaleInc="340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8B7C28-45FE-485C-9ED1-BD760DBA5A54}" type="pres">
      <dgm:prSet presAssocID="{36CAC9E8-6007-400B-A620-6430D812169B}" presName="dummy" presStyleCnt="0"/>
      <dgm:spPr/>
    </dgm:pt>
    <dgm:pt modelId="{DB83CB3D-4759-4A17-BEFE-132F2797F94B}" type="pres">
      <dgm:prSet presAssocID="{4B61DDC4-3FFB-4F1B-ADE0-7BD45F26A358}" presName="sibTrans" presStyleLbl="sibTrans2D1" presStyleIdx="5" presStyleCnt="6"/>
      <dgm:spPr/>
      <dgm:t>
        <a:bodyPr/>
        <a:lstStyle/>
        <a:p>
          <a:endParaRPr lang="ru-RU"/>
        </a:p>
      </dgm:t>
    </dgm:pt>
  </dgm:ptLst>
  <dgm:cxnLst>
    <dgm:cxn modelId="{5853C8B6-4F45-4067-A409-2ADF5261DEA7}" type="presOf" srcId="{B8450682-9D61-495E-8B9D-CF235E076E71}" destId="{4BA7F6EB-3492-4E1A-958C-B38AA24823F5}" srcOrd="0" destOrd="0" presId="urn:microsoft.com/office/officeart/2005/8/layout/radial6"/>
    <dgm:cxn modelId="{757BCC81-4114-4B27-8DE6-EEF6D1D0CD0A}" type="presOf" srcId="{6A72B8C0-3D0B-4BD7-A329-22F8E8FC84FA}" destId="{8732DBAC-2079-4DC6-8024-01B62037360E}" srcOrd="0" destOrd="0" presId="urn:microsoft.com/office/officeart/2005/8/layout/radial6"/>
    <dgm:cxn modelId="{934BC45C-F6AD-4614-AAE5-D41150D01D7D}" type="presOf" srcId="{BF46884C-0548-4CDF-8647-C4795C7A3E8D}" destId="{1A76AF15-E3C0-45CC-B15E-792E0627C672}" srcOrd="0" destOrd="0" presId="urn:microsoft.com/office/officeart/2005/8/layout/radial6"/>
    <dgm:cxn modelId="{94FA3722-1171-4121-B105-0922200EF18C}" type="presOf" srcId="{EEA3AFA8-8BF9-4F5E-9290-E409A8AF6CC0}" destId="{11162184-573A-47F2-8B67-1CEA70C27A69}" srcOrd="0" destOrd="0" presId="urn:microsoft.com/office/officeart/2005/8/layout/radial6"/>
    <dgm:cxn modelId="{6A0996F6-01F2-4DF0-8EC2-74BB97260433}" srcId="{BF46884C-0548-4CDF-8647-C4795C7A3E8D}" destId="{6A72B8C0-3D0B-4BD7-A329-22F8E8FC84FA}" srcOrd="0" destOrd="0" parTransId="{8F545D1B-27D5-4E98-B1EA-213BD864DC66}" sibTransId="{40CCF17E-DF92-4BDC-A451-74EAD606031A}"/>
    <dgm:cxn modelId="{8694BD9B-32C9-4D20-8D6E-A49ED5BE2F80}" type="presOf" srcId="{DA674E53-10D9-4F99-933F-520F3E8F4889}" destId="{EF3FF684-8669-42CC-A1B8-B45EEF16A4F9}" srcOrd="0" destOrd="0" presId="urn:microsoft.com/office/officeart/2005/8/layout/radial6"/>
    <dgm:cxn modelId="{38D388A7-2692-49A4-A1F7-4C8976529ECE}" srcId="{BF46884C-0548-4CDF-8647-C4795C7A3E8D}" destId="{DAAB500D-2DF0-400D-9054-76AF95A60906}" srcOrd="1" destOrd="0" parTransId="{9316CF7A-7708-444A-B808-60850DE7ABBE}" sibTransId="{F921859E-0747-4AA0-ADED-21C40E219E92}"/>
    <dgm:cxn modelId="{5C1DF0BD-10BC-4213-852B-FA89497E9F6A}" type="presOf" srcId="{79DF0005-1A09-4160-B692-7E2CD9ED37B5}" destId="{72A8F14B-6A01-42E0-A079-83C98A242FEF}" srcOrd="0" destOrd="0" presId="urn:microsoft.com/office/officeart/2005/8/layout/radial6"/>
    <dgm:cxn modelId="{F60C5712-3EDF-4D7E-A8F5-F11374CFA473}" srcId="{6A72B8C0-3D0B-4BD7-A329-22F8E8FC84FA}" destId="{3EA37D4E-88CB-47D3-894A-47ABC2A025A1}" srcOrd="0" destOrd="0" parTransId="{DA909F79-73D6-4D2B-96F2-FF66DD834715}" sibTransId="{990416EB-68B6-4D34-9B57-5C7D00562628}"/>
    <dgm:cxn modelId="{672E74DB-D153-4C59-8191-F23D7A463E04}" type="presOf" srcId="{16909BA9-E502-4BFD-8D96-8D2C66B83949}" destId="{2143E7E4-184E-42A4-AE68-30A36138C0F4}" srcOrd="0" destOrd="0" presId="urn:microsoft.com/office/officeart/2005/8/layout/radial6"/>
    <dgm:cxn modelId="{F9707BC7-AB80-4107-8429-89B6BF00AC55}" srcId="{6A72B8C0-3D0B-4BD7-A329-22F8E8FC84FA}" destId="{DA674E53-10D9-4F99-933F-520F3E8F4889}" srcOrd="1" destOrd="0" parTransId="{5CB9ED8F-2831-4E72-A08B-0BBE934B1931}" sibTransId="{03C75EB9-11E9-43DC-95B4-093B33BDE0C8}"/>
    <dgm:cxn modelId="{20BCBE16-1E48-45BE-B0A7-E6547F748BF3}" type="presOf" srcId="{990416EB-68B6-4D34-9B57-5C7D00562628}" destId="{07742F9E-B13F-46A5-83D6-BCF19E31D0AE}" srcOrd="0" destOrd="0" presId="urn:microsoft.com/office/officeart/2005/8/layout/radial6"/>
    <dgm:cxn modelId="{B6BF07F7-0709-495F-AC15-52AF902805F4}" srcId="{6A72B8C0-3D0B-4BD7-A329-22F8E8FC84FA}" destId="{EEA3AFA8-8BF9-4F5E-9290-E409A8AF6CC0}" srcOrd="2" destOrd="0" parTransId="{36316188-5435-4F4B-BC0C-451E772E350E}" sibTransId="{B7FD3E98-CA4F-44A3-9006-194463DB15CF}"/>
    <dgm:cxn modelId="{7E843F3B-BC51-49CD-AEAC-302D1B334E92}" type="presOf" srcId="{03C75EB9-11E9-43DC-95B4-093B33BDE0C8}" destId="{5389DD76-89B6-4D2B-80EA-91EDB4B1BED3}" srcOrd="0" destOrd="0" presId="urn:microsoft.com/office/officeart/2005/8/layout/radial6"/>
    <dgm:cxn modelId="{1B96FC6B-A83C-4FD9-BD8B-0BB9EF579221}" type="presOf" srcId="{B7FD3E98-CA4F-44A3-9006-194463DB15CF}" destId="{D030D0FB-9812-4E0E-B870-B7126092FE7A}" srcOrd="0" destOrd="0" presId="urn:microsoft.com/office/officeart/2005/8/layout/radial6"/>
    <dgm:cxn modelId="{C242FEB0-1993-4557-9DE5-4E7529D15947}" type="presOf" srcId="{2737201C-8797-4E6D-B3FC-0011DAAAB231}" destId="{3F851DD7-CD96-425D-8B21-D84AAC4DD583}" srcOrd="0" destOrd="0" presId="urn:microsoft.com/office/officeart/2005/8/layout/radial6"/>
    <dgm:cxn modelId="{FFFC4C74-F33D-4A1F-A47E-36C579F8ACB1}" type="presOf" srcId="{3EA37D4E-88CB-47D3-894A-47ABC2A025A1}" destId="{6D300BD1-78E2-40F0-80AE-78117B6FDED3}" srcOrd="0" destOrd="0" presId="urn:microsoft.com/office/officeart/2005/8/layout/radial6"/>
    <dgm:cxn modelId="{F29FB9AC-9692-4714-A020-11464B5C74D8}" type="presOf" srcId="{4B61DDC4-3FFB-4F1B-ADE0-7BD45F26A358}" destId="{DB83CB3D-4759-4A17-BEFE-132F2797F94B}" srcOrd="0" destOrd="0" presId="urn:microsoft.com/office/officeart/2005/8/layout/radial6"/>
    <dgm:cxn modelId="{53099568-C000-482C-A407-5A4A5C651F04}" srcId="{6A72B8C0-3D0B-4BD7-A329-22F8E8FC84FA}" destId="{B8450682-9D61-495E-8B9D-CF235E076E71}" srcOrd="4" destOrd="0" parTransId="{BD586EF4-F281-48C6-92AA-E5F23DFD59D1}" sibTransId="{79DF0005-1A09-4160-B692-7E2CD9ED37B5}"/>
    <dgm:cxn modelId="{93F8A183-B727-45D1-B380-B30C38D1AEE9}" srcId="{6A72B8C0-3D0B-4BD7-A329-22F8E8FC84FA}" destId="{2737201C-8797-4E6D-B3FC-0011DAAAB231}" srcOrd="3" destOrd="0" parTransId="{35A5F8DF-2B62-48B5-8328-2D4144874827}" sibTransId="{16909BA9-E502-4BFD-8D96-8D2C66B83949}"/>
    <dgm:cxn modelId="{E11FFD2A-763D-46AF-8326-E5452CA0252E}" type="presOf" srcId="{36CAC9E8-6007-400B-A620-6430D812169B}" destId="{3461E526-6F0B-4B9A-8783-FB31318BE47A}" srcOrd="0" destOrd="0" presId="urn:microsoft.com/office/officeart/2005/8/layout/radial6"/>
    <dgm:cxn modelId="{9A85ED00-1E2C-4D22-8C4F-E46CE6B93439}" srcId="{6A72B8C0-3D0B-4BD7-A329-22F8E8FC84FA}" destId="{36CAC9E8-6007-400B-A620-6430D812169B}" srcOrd="5" destOrd="0" parTransId="{4A0759EF-0ABB-412B-9CE8-C931ED19E191}" sibTransId="{4B61DDC4-3FFB-4F1B-ADE0-7BD45F26A358}"/>
    <dgm:cxn modelId="{412015E3-5DAB-4577-B6B0-D9B34326943B}" type="presParOf" srcId="{1A76AF15-E3C0-45CC-B15E-792E0627C672}" destId="{8732DBAC-2079-4DC6-8024-01B62037360E}" srcOrd="0" destOrd="0" presId="urn:microsoft.com/office/officeart/2005/8/layout/radial6"/>
    <dgm:cxn modelId="{BF292011-63CC-4379-927C-F6AB1BDBC68F}" type="presParOf" srcId="{1A76AF15-E3C0-45CC-B15E-792E0627C672}" destId="{6D300BD1-78E2-40F0-80AE-78117B6FDED3}" srcOrd="1" destOrd="0" presId="urn:microsoft.com/office/officeart/2005/8/layout/radial6"/>
    <dgm:cxn modelId="{B1E10B8C-692C-40E4-8366-DF2934EC0CB3}" type="presParOf" srcId="{1A76AF15-E3C0-45CC-B15E-792E0627C672}" destId="{4CC44754-2364-41E2-8B20-5A58D7AA1B7D}" srcOrd="2" destOrd="0" presId="urn:microsoft.com/office/officeart/2005/8/layout/radial6"/>
    <dgm:cxn modelId="{FA2AABA8-8A2B-44F9-99B0-C043CA8692A5}" type="presParOf" srcId="{1A76AF15-E3C0-45CC-B15E-792E0627C672}" destId="{07742F9E-B13F-46A5-83D6-BCF19E31D0AE}" srcOrd="3" destOrd="0" presId="urn:microsoft.com/office/officeart/2005/8/layout/radial6"/>
    <dgm:cxn modelId="{B27190EF-9001-48B6-B6F6-FA3848B2A5D0}" type="presParOf" srcId="{1A76AF15-E3C0-45CC-B15E-792E0627C672}" destId="{EF3FF684-8669-42CC-A1B8-B45EEF16A4F9}" srcOrd="4" destOrd="0" presId="urn:microsoft.com/office/officeart/2005/8/layout/radial6"/>
    <dgm:cxn modelId="{F8219D32-AD72-4D19-9E9D-E212E99A5492}" type="presParOf" srcId="{1A76AF15-E3C0-45CC-B15E-792E0627C672}" destId="{F8D5301C-0870-43DD-B18C-BAAEFE4A67AD}" srcOrd="5" destOrd="0" presId="urn:microsoft.com/office/officeart/2005/8/layout/radial6"/>
    <dgm:cxn modelId="{B12541E0-5A7C-42B6-90B8-D7BEEF4D02FF}" type="presParOf" srcId="{1A76AF15-E3C0-45CC-B15E-792E0627C672}" destId="{5389DD76-89B6-4D2B-80EA-91EDB4B1BED3}" srcOrd="6" destOrd="0" presId="urn:microsoft.com/office/officeart/2005/8/layout/radial6"/>
    <dgm:cxn modelId="{1F004238-9867-4F72-89D4-CB922D3C71DD}" type="presParOf" srcId="{1A76AF15-E3C0-45CC-B15E-792E0627C672}" destId="{11162184-573A-47F2-8B67-1CEA70C27A69}" srcOrd="7" destOrd="0" presId="urn:microsoft.com/office/officeart/2005/8/layout/radial6"/>
    <dgm:cxn modelId="{6EA6FC8F-F449-4B19-A2E8-DC41567F9131}" type="presParOf" srcId="{1A76AF15-E3C0-45CC-B15E-792E0627C672}" destId="{2A7FA57D-3340-46FB-A5BB-2320427C6AD3}" srcOrd="8" destOrd="0" presId="urn:microsoft.com/office/officeart/2005/8/layout/radial6"/>
    <dgm:cxn modelId="{E4C727FE-482F-42E5-8AAB-607F7947ACF2}" type="presParOf" srcId="{1A76AF15-E3C0-45CC-B15E-792E0627C672}" destId="{D030D0FB-9812-4E0E-B870-B7126092FE7A}" srcOrd="9" destOrd="0" presId="urn:microsoft.com/office/officeart/2005/8/layout/radial6"/>
    <dgm:cxn modelId="{F0CD2F20-6740-4760-8E71-EB518EE5A9E6}" type="presParOf" srcId="{1A76AF15-E3C0-45CC-B15E-792E0627C672}" destId="{3F851DD7-CD96-425D-8B21-D84AAC4DD583}" srcOrd="10" destOrd="0" presId="urn:microsoft.com/office/officeart/2005/8/layout/radial6"/>
    <dgm:cxn modelId="{E98C9542-87A7-481B-BC7D-558EF0BA9312}" type="presParOf" srcId="{1A76AF15-E3C0-45CC-B15E-792E0627C672}" destId="{00A4BD4B-E7F5-44EE-8C48-9B92F8D4F0A7}" srcOrd="11" destOrd="0" presId="urn:microsoft.com/office/officeart/2005/8/layout/radial6"/>
    <dgm:cxn modelId="{C9E61D05-291A-4F0C-829D-49138CD6EA92}" type="presParOf" srcId="{1A76AF15-E3C0-45CC-B15E-792E0627C672}" destId="{2143E7E4-184E-42A4-AE68-30A36138C0F4}" srcOrd="12" destOrd="0" presId="urn:microsoft.com/office/officeart/2005/8/layout/radial6"/>
    <dgm:cxn modelId="{A7A54C03-4618-4CB5-BCF0-074CA673F105}" type="presParOf" srcId="{1A76AF15-E3C0-45CC-B15E-792E0627C672}" destId="{4BA7F6EB-3492-4E1A-958C-B38AA24823F5}" srcOrd="13" destOrd="0" presId="urn:microsoft.com/office/officeart/2005/8/layout/radial6"/>
    <dgm:cxn modelId="{D579711A-7D88-45F7-BC9B-AF7B87536FBD}" type="presParOf" srcId="{1A76AF15-E3C0-45CC-B15E-792E0627C672}" destId="{E3511230-ECF6-4C95-BA6E-6DB3E20A9560}" srcOrd="14" destOrd="0" presId="urn:microsoft.com/office/officeart/2005/8/layout/radial6"/>
    <dgm:cxn modelId="{159B3D98-5894-475A-856A-8D328E036959}" type="presParOf" srcId="{1A76AF15-E3C0-45CC-B15E-792E0627C672}" destId="{72A8F14B-6A01-42E0-A079-83C98A242FEF}" srcOrd="15" destOrd="0" presId="urn:microsoft.com/office/officeart/2005/8/layout/radial6"/>
    <dgm:cxn modelId="{B816B469-2055-4186-921A-4AE537FBB045}" type="presParOf" srcId="{1A76AF15-E3C0-45CC-B15E-792E0627C672}" destId="{3461E526-6F0B-4B9A-8783-FB31318BE47A}" srcOrd="16" destOrd="0" presId="urn:microsoft.com/office/officeart/2005/8/layout/radial6"/>
    <dgm:cxn modelId="{C280F2AF-3799-4965-88B7-28891C6BFCE0}" type="presParOf" srcId="{1A76AF15-E3C0-45CC-B15E-792E0627C672}" destId="{6D8B7C28-45FE-485C-9ED1-BD760DBA5A54}" srcOrd="17" destOrd="0" presId="urn:microsoft.com/office/officeart/2005/8/layout/radial6"/>
    <dgm:cxn modelId="{3F9A76A0-55D0-41E3-9069-33FF3ECF6A4C}" type="presParOf" srcId="{1A76AF15-E3C0-45CC-B15E-792E0627C672}" destId="{DB83CB3D-4759-4A17-BEFE-132F2797F94B}" srcOrd="18" destOrd="0" presId="urn:microsoft.com/office/officeart/2005/8/layout/radial6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B83CB3D-4759-4A17-BEFE-132F2797F94B}">
      <dsp:nvSpPr>
        <dsp:cNvPr id="0" name=""/>
        <dsp:cNvSpPr/>
      </dsp:nvSpPr>
      <dsp:spPr>
        <a:xfrm>
          <a:off x="1382289" y="524367"/>
          <a:ext cx="3714773" cy="3714773"/>
        </a:xfrm>
        <a:prstGeom prst="blockArc">
          <a:avLst>
            <a:gd name="adj1" fmla="val 13014849"/>
            <a:gd name="adj2" fmla="val 17177808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A8F14B-6A01-42E0-A079-83C98A242FEF}">
      <dsp:nvSpPr>
        <dsp:cNvPr id="0" name=""/>
        <dsp:cNvSpPr/>
      </dsp:nvSpPr>
      <dsp:spPr>
        <a:xfrm>
          <a:off x="1535623" y="282685"/>
          <a:ext cx="3714773" cy="3714773"/>
        </a:xfrm>
        <a:prstGeom prst="blockArc">
          <a:avLst>
            <a:gd name="adj1" fmla="val 9149051"/>
            <a:gd name="adj2" fmla="val 12472285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43E7E4-184E-42A4-AE68-30A36138C0F4}">
      <dsp:nvSpPr>
        <dsp:cNvPr id="0" name=""/>
        <dsp:cNvSpPr/>
      </dsp:nvSpPr>
      <dsp:spPr>
        <a:xfrm>
          <a:off x="1667793" y="611139"/>
          <a:ext cx="3714773" cy="3714773"/>
        </a:xfrm>
        <a:prstGeom prst="blockArc">
          <a:avLst>
            <a:gd name="adj1" fmla="val 4975383"/>
            <a:gd name="adj2" fmla="val 9820566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030D0FB-9812-4E0E-B870-B7126092FE7A}">
      <dsp:nvSpPr>
        <dsp:cNvPr id="0" name=""/>
        <dsp:cNvSpPr/>
      </dsp:nvSpPr>
      <dsp:spPr>
        <a:xfrm>
          <a:off x="2221779" y="627614"/>
          <a:ext cx="3714773" cy="3714773"/>
        </a:xfrm>
        <a:prstGeom prst="blockArc">
          <a:avLst>
            <a:gd name="adj1" fmla="val 1205505"/>
            <a:gd name="adj2" fmla="val 6029026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389DD76-89B6-4D2B-80EA-91EDB4B1BED3}">
      <dsp:nvSpPr>
        <dsp:cNvPr id="0" name=""/>
        <dsp:cNvSpPr/>
      </dsp:nvSpPr>
      <dsp:spPr>
        <a:xfrm>
          <a:off x="2296047" y="453347"/>
          <a:ext cx="3714773" cy="3714773"/>
        </a:xfrm>
        <a:prstGeom prst="blockArc">
          <a:avLst>
            <a:gd name="adj1" fmla="val 19693079"/>
            <a:gd name="adj2" fmla="val 1564388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742F9E-B13F-46A5-83D6-BCF19E31D0AE}">
      <dsp:nvSpPr>
        <dsp:cNvPr id="0" name=""/>
        <dsp:cNvSpPr/>
      </dsp:nvSpPr>
      <dsp:spPr>
        <a:xfrm>
          <a:off x="2351846" y="538028"/>
          <a:ext cx="3714773" cy="3714773"/>
        </a:xfrm>
        <a:prstGeom prst="blockArc">
          <a:avLst>
            <a:gd name="adj1" fmla="val 15319057"/>
            <a:gd name="adj2" fmla="val 19501014"/>
            <a:gd name="adj3" fmla="val 452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32DBAC-2079-4DC6-8024-01B62037360E}">
      <dsp:nvSpPr>
        <dsp:cNvPr id="0" name=""/>
        <dsp:cNvSpPr/>
      </dsp:nvSpPr>
      <dsp:spPr>
        <a:xfrm>
          <a:off x="2776604" y="1621637"/>
          <a:ext cx="1944473" cy="1666115"/>
        </a:xfrm>
        <a:prstGeom prst="ellipse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>
              <a:solidFill>
                <a:schemeClr val="tx1"/>
              </a:solidFill>
            </a:rPr>
            <a:t>Кружки</a:t>
          </a:r>
          <a:r>
            <a:rPr lang="ru-RU" sz="2600" kern="1200" dirty="0" smtClean="0"/>
            <a:t> </a:t>
          </a:r>
          <a:endParaRPr lang="ru-RU" sz="2600" kern="1200" dirty="0"/>
        </a:p>
      </dsp:txBody>
      <dsp:txXfrm>
        <a:off x="3061365" y="1865634"/>
        <a:ext cx="1374951" cy="1178121"/>
      </dsp:txXfrm>
    </dsp:sp>
    <dsp:sp modelId="{6D300BD1-78E2-40F0-80AE-78117B6FDED3}">
      <dsp:nvSpPr>
        <dsp:cNvPr id="0" name=""/>
        <dsp:cNvSpPr/>
      </dsp:nvSpPr>
      <dsp:spPr>
        <a:xfrm>
          <a:off x="2632848" y="-52636"/>
          <a:ext cx="2232506" cy="138386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«Радуга»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59791" y="150026"/>
        <a:ext cx="1578620" cy="978538"/>
      </dsp:txXfrm>
    </dsp:sp>
    <dsp:sp modelId="{EF3FF684-8669-42CC-A1B8-B45EEF16A4F9}">
      <dsp:nvSpPr>
        <dsp:cNvPr id="0" name=""/>
        <dsp:cNvSpPr/>
      </dsp:nvSpPr>
      <dsp:spPr>
        <a:xfrm>
          <a:off x="4495366" y="771442"/>
          <a:ext cx="2402526" cy="1166280"/>
        </a:xfrm>
        <a:prstGeom prst="ellipse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«Математическая радуга»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847208" y="942240"/>
        <a:ext cx="1698842" cy="824684"/>
      </dsp:txXfrm>
    </dsp:sp>
    <dsp:sp modelId="{11162184-573A-47F2-8B67-1CEA70C27A69}">
      <dsp:nvSpPr>
        <dsp:cNvPr id="0" name=""/>
        <dsp:cNvSpPr/>
      </dsp:nvSpPr>
      <dsp:spPr>
        <a:xfrm>
          <a:off x="4577057" y="2395635"/>
          <a:ext cx="2414061" cy="1425999"/>
        </a:xfrm>
        <a:prstGeom prst="ellipse">
          <a:avLst/>
        </a:prstGeom>
        <a:solidFill>
          <a:srgbClr val="FFC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«Умелые ручки»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4930588" y="2604468"/>
        <a:ext cx="1706999" cy="1008333"/>
      </dsp:txXfrm>
    </dsp:sp>
    <dsp:sp modelId="{3F851DD7-CD96-425D-8B21-D84AAC4DD583}">
      <dsp:nvSpPr>
        <dsp:cNvPr id="0" name=""/>
        <dsp:cNvSpPr/>
      </dsp:nvSpPr>
      <dsp:spPr>
        <a:xfrm>
          <a:off x="2651621" y="3686955"/>
          <a:ext cx="2194438" cy="1166280"/>
        </a:xfrm>
        <a:prstGeom prst="ellipse">
          <a:avLst/>
        </a:prstGeom>
        <a:solidFill>
          <a:srgbClr val="0099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«Занимательная грамматика»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2972989" y="3857753"/>
        <a:ext cx="1551702" cy="824684"/>
      </dsp:txXfrm>
    </dsp:sp>
    <dsp:sp modelId="{4BA7F6EB-3492-4E1A-958C-B38AA24823F5}">
      <dsp:nvSpPr>
        <dsp:cNvPr id="0" name=""/>
        <dsp:cNvSpPr/>
      </dsp:nvSpPr>
      <dsp:spPr>
        <a:xfrm>
          <a:off x="685741" y="2395634"/>
          <a:ext cx="2194438" cy="1166280"/>
        </a:xfrm>
        <a:prstGeom prst="ellipse">
          <a:avLst/>
        </a:prstGeom>
        <a:solidFill>
          <a:srgbClr val="FF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«Умелые ручки»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1007109" y="2566432"/>
        <a:ext cx="1551702" cy="824684"/>
      </dsp:txXfrm>
    </dsp:sp>
    <dsp:sp modelId="{3461E526-6F0B-4B9A-8783-FB31318BE47A}">
      <dsp:nvSpPr>
        <dsp:cNvPr id="0" name=""/>
        <dsp:cNvSpPr/>
      </dsp:nvSpPr>
      <dsp:spPr>
        <a:xfrm>
          <a:off x="582834" y="708252"/>
          <a:ext cx="2410725" cy="1166280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tx1"/>
              </a:solidFill>
            </a:rPr>
            <a:t>«Удивительный мир  истории»</a:t>
          </a:r>
          <a:endParaRPr lang="ru-RU" sz="1600" b="1" kern="1200" dirty="0">
            <a:solidFill>
              <a:schemeClr val="tx1"/>
            </a:solidFill>
          </a:endParaRPr>
        </a:p>
      </dsp:txBody>
      <dsp:txXfrm>
        <a:off x="935877" y="879050"/>
        <a:ext cx="1704639" cy="82468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F3A1D-9041-4DE1-9E57-12118926BB6D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1" y="4343401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9560D2-418E-4D30-B276-DFCFBE9ADAB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4024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  <p:transition spd="med">
    <p:strips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med">
    <p:strips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spd="med">
    <p:strips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4EFAA83-C9AE-4261-984E-42BD60FF13CA}" type="datetimeFigureOut">
              <a:rPr lang="ru-RU" smtClean="0"/>
              <a:pPr/>
              <a:t>20.04.2018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E19F7CAF-D8CC-4FF7-BA39-2FD63A5BC75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strips/>
  </p:transition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jpeg"/><Relationship Id="rId7" Type="http://schemas.openxmlformats.org/officeDocument/2006/relationships/image" Target="../media/image44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eg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Layout" Target="../diagrams/layout1.xml"/><Relationship Id="rId7" Type="http://schemas.openxmlformats.org/officeDocument/2006/relationships/image" Target="../media/image46.jpeg"/><Relationship Id="rId12" Type="http://schemas.openxmlformats.org/officeDocument/2006/relationships/image" Target="../media/image5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image" Target="../media/image50.jpeg"/><Relationship Id="rId5" Type="http://schemas.openxmlformats.org/officeDocument/2006/relationships/diagramColors" Target="../diagrams/colors1.xml"/><Relationship Id="rId10" Type="http://schemas.openxmlformats.org/officeDocument/2006/relationships/image" Target="../media/image49.jpeg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Relationship Id="rId6" Type="http://schemas.openxmlformats.org/officeDocument/2006/relationships/slide" Target="slide13.xml"/><Relationship Id="rId5" Type="http://schemas.openxmlformats.org/officeDocument/2006/relationships/slide" Target="slide12.xml"/><Relationship Id="rId4" Type="http://schemas.openxmlformats.org/officeDocument/2006/relationships/slide" Target="slide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99592" y="2348880"/>
            <a:ext cx="8064896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cap="all" dirty="0" smtClean="0">
                <a:ln w="9000" cmpd="sng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chemeClr val="bg2">
                    <a:lumMod val="7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панорама ВОСПИТАТЕЛЬНОЙ  работы</a:t>
            </a:r>
            <a:endParaRPr lang="ru-RU" b="1" cap="all" dirty="0">
              <a:ln w="9000" cmpd="sng">
                <a:solidFill>
                  <a:schemeClr val="accent6">
                    <a:lumMod val="50000"/>
                  </a:schemeClr>
                </a:solidFill>
                <a:prstDash val="solid"/>
              </a:ln>
              <a:solidFill>
                <a:schemeClr val="bg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88640"/>
            <a:ext cx="8460432" cy="864096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КГУ «</a:t>
            </a:r>
            <a:r>
              <a:rPr lang="ru-RU" sz="2400" b="1" dirty="0" err="1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Алакольская</a:t>
            </a:r>
            <a:r>
              <a:rPr lang="ru-RU" sz="2400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основная школа»</a:t>
            </a:r>
            <a:endParaRPr lang="ru-RU" sz="2400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30487985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43608" y="5229200"/>
            <a:ext cx="1450843" cy="1360165"/>
          </a:xfrm>
          <a:prstGeom prst="rect">
            <a:avLst/>
          </a:prstGeom>
        </p:spPr>
      </p:pic>
      <p:pic>
        <p:nvPicPr>
          <p:cNvPr id="5" name="Рисунок 4" descr="6309607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948264" y="5301208"/>
            <a:ext cx="1986020" cy="1357114"/>
          </a:xfrm>
          <a:prstGeom prst="rect">
            <a:avLst/>
          </a:prstGeom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sz="1200" b="1" dirty="0" smtClean="0">
                <a:latin typeface="Times New Roman" pitchFamily="18" charset="0"/>
              </a:rPr>
              <a:t/>
            </a:r>
            <a:br>
              <a:rPr lang="ru-RU" sz="1200" b="1" dirty="0" smtClean="0">
                <a:latin typeface="Times New Roman" pitchFamily="18" charset="0"/>
              </a:rPr>
            </a:br>
            <a:r>
              <a:rPr lang="ru-RU" sz="1200" b="1" dirty="0">
                <a:latin typeface="Times New Roman" pitchFamily="18" charset="0"/>
              </a:rPr>
              <a:t/>
            </a:r>
            <a:br>
              <a:rPr lang="ru-RU" sz="1200" b="1" dirty="0">
                <a:latin typeface="Times New Roman" pitchFamily="18" charset="0"/>
              </a:rPr>
            </a:br>
            <a:r>
              <a:rPr lang="ru-RU" sz="3600" b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Трудовое, 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экологическое и </a:t>
            </a:r>
            <a:r>
              <a:rPr lang="ru-RU" sz="3600" b="1" dirty="0" err="1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профориентационная</a:t>
            </a:r>
            <a:r>
              <a:rPr lang="ru-RU" sz="36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деятельность</a:t>
            </a:r>
            <a: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/>
            </a:r>
            <a:br>
              <a:rPr lang="ru-RU" sz="44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</a:br>
            <a:endParaRPr lang="ru-RU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Цель: </a:t>
            </a:r>
            <a:r>
              <a:rPr lang="ru-RU" sz="2000" b="1" dirty="0">
                <a:solidFill>
                  <a:srgbClr val="CC9900"/>
                </a:solidFill>
              </a:rPr>
              <a:t>формирование осознанного отношения к профессиональному самоопределению, развитие экономического мышления и  экологической культуры личности. </a:t>
            </a:r>
          </a:p>
        </p:txBody>
      </p:sp>
      <p:pic>
        <p:nvPicPr>
          <p:cNvPr id="5122" name="Picture 2" descr="F:\наурыз фото\фото 4 класс\100_13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771038"/>
            <a:ext cx="2513684" cy="188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C:\Users\Татьяна\Desktop\отчет по кружку\DSC0028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2780928"/>
            <a:ext cx="2849627" cy="18753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C:\Users\Татьяна\Desktop\отчет по кружку\DSC00383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51920" y="5040251"/>
            <a:ext cx="2376284" cy="172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3" descr="C:\Users\LENOVO\Documents\My Bluetooth\IMG-20180417-WA0014(1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5040251"/>
            <a:ext cx="2316605" cy="1737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827584" y="5229200"/>
            <a:ext cx="38164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ln>
                  <a:solidFill>
                    <a:srgbClr val="CC9900"/>
                  </a:solidFill>
                </a:ln>
                <a:latin typeface="Times New Roman" pitchFamily="18" charset="0"/>
                <a:cs typeface="Times New Roman" pitchFamily="18" charset="0"/>
              </a:rPr>
              <a:t>Основные мероприятия: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CC9900"/>
                  </a:solidFill>
                </a:ln>
                <a:latin typeface="Times New Roman" pitchFamily="18" charset="0"/>
                <a:cs typeface="Times New Roman" pitchFamily="18" charset="0"/>
              </a:rPr>
              <a:t>Фестиваль </a:t>
            </a:r>
            <a:r>
              <a:rPr lang="ru-RU" dirty="0">
                <a:ln>
                  <a:solidFill>
                    <a:srgbClr val="CC9900"/>
                  </a:solidFill>
                </a:ln>
                <a:latin typeface="Times New Roman" pitchFamily="18" charset="0"/>
                <a:cs typeface="Times New Roman" pitchFamily="18" charset="0"/>
              </a:rPr>
              <a:t>профессий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CC9900"/>
                  </a:solidFill>
                </a:ln>
                <a:latin typeface="Times New Roman" pitchFamily="18" charset="0"/>
                <a:cs typeface="Times New Roman" pitchFamily="18" charset="0"/>
              </a:rPr>
              <a:t> Выставки</a:t>
            </a:r>
            <a:endParaRPr lang="ru-RU" dirty="0">
              <a:ln>
                <a:solidFill>
                  <a:srgbClr val="CC9900"/>
                </a:solidFill>
              </a:ln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ln>
                  <a:solidFill>
                    <a:srgbClr val="CC9900"/>
                  </a:solidFill>
                </a:ln>
                <a:latin typeface="Times New Roman" pitchFamily="18" charset="0"/>
                <a:cs typeface="Times New Roman" pitchFamily="18" charset="0"/>
              </a:rPr>
              <a:t>Субботники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dirty="0" err="1" smtClean="0">
                <a:ln>
                  <a:solidFill>
                    <a:srgbClr val="CC9900"/>
                  </a:solidFill>
                </a:ln>
                <a:latin typeface="Times New Roman" pitchFamily="18" charset="0"/>
                <a:cs typeface="Times New Roman" pitchFamily="18" charset="0"/>
              </a:rPr>
              <a:t>Профориентационная</a:t>
            </a:r>
            <a:r>
              <a:rPr lang="ru-RU" dirty="0" smtClean="0">
                <a:ln>
                  <a:solidFill>
                    <a:srgbClr val="CC9900"/>
                  </a:solidFill>
                </a:ln>
                <a:latin typeface="Times New Roman" pitchFamily="18" charset="0"/>
                <a:cs typeface="Times New Roman" pitchFamily="18" charset="0"/>
              </a:rPr>
              <a:t> работа</a:t>
            </a:r>
            <a:endParaRPr lang="ru-RU" dirty="0">
              <a:ln>
                <a:solidFill>
                  <a:srgbClr val="CC9900"/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LENOVO\Documents\My Bluetooth\20180420_0910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7166" y="2771037"/>
            <a:ext cx="2513684" cy="1885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334699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91680" y="274638"/>
            <a:ext cx="6023592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7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художественно-эстетическое воспитание</a:t>
            </a:r>
            <a: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85852" y="1000108"/>
            <a:ext cx="75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 Цель</a:t>
            </a:r>
            <a:r>
              <a:rPr lang="ru-RU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: формирование общекультурных навыков поведения, развитие готовности личности к восприятию, освоению, оценке эстетических объектов в искусстве и действительности, создание в организациях образования поликультурной среды</a:t>
            </a:r>
            <a:r>
              <a:rPr lang="ru-RU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5143504" y="5214950"/>
            <a:ext cx="4000496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Основные мероприятия: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Творческие выставки</a:t>
            </a:r>
            <a:endParaRPr lang="ru-RU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Уроки самопознания 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ru-RU" dirty="0" smtClean="0">
                <a:solidFill>
                  <a:srgbClr val="339933"/>
                </a:solidFill>
                <a:latin typeface="Times New Roman" pitchFamily="18" charset="0"/>
                <a:cs typeface="Times New Roman" pitchFamily="18" charset="0"/>
              </a:rPr>
              <a:t>Организация внеклассного досуга</a:t>
            </a:r>
            <a:endParaRPr lang="ru-RU" dirty="0">
              <a:solidFill>
                <a:srgbClr val="33993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Управляющая кнопка: в начало 7">
            <a:hlinkClick r:id="rId2" action="ppaction://hlinksldjump" highlightClick="1"/>
          </p:cNvPr>
          <p:cNvSpPr/>
          <p:nvPr/>
        </p:nvSpPr>
        <p:spPr>
          <a:xfrm>
            <a:off x="8744526" y="6500834"/>
            <a:ext cx="399474" cy="357166"/>
          </a:xfrm>
          <a:prstGeom prst="actionButtonBeginning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2050" name="Picture 2" descr="F:\Camera\2016-04-19 12.30.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4031" y="2780928"/>
            <a:ext cx="2579441" cy="19345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LENOVO\Documents\My Bluetooth\IMG-20170309-WA00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583" y="2448876"/>
            <a:ext cx="1577800" cy="2629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G:\наурыз фото\20160425_13035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3285812" y="3216598"/>
            <a:ext cx="2470498" cy="1482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F:\фото\2016-04-21 11.48.5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0668" y="5245950"/>
            <a:ext cx="1911289" cy="1433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32838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r>
              <a:rPr lang="ru-RU" sz="3200" b="1" dirty="0" smtClean="0">
                <a:ln>
                  <a:solidFill>
                    <a:srgbClr val="006600"/>
                  </a:solidFill>
                </a:ln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Формирование здорового образа жизни</a:t>
            </a:r>
            <a:r>
              <a:rPr lang="ru-RU" sz="3200" b="1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200" b="1" dirty="0" smtClean="0">
                <a:ln>
                  <a:solidFill>
                    <a:srgbClr val="008000"/>
                  </a:solidFill>
                </a:ln>
                <a:solidFill>
                  <a:srgbClr val="009900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ru-RU" sz="3200" b="1" dirty="0" smtClean="0">
              <a:ln>
                <a:solidFill>
                  <a:srgbClr val="008000"/>
                </a:solidFill>
              </a:ln>
              <a:solidFill>
                <a:srgbClr val="009900"/>
              </a:solidFill>
              <a:effectLst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21505" name="Rectangle 1"/>
          <p:cNvSpPr>
            <a:spLocks noChangeArrowheads="1"/>
          </p:cNvSpPr>
          <p:nvPr/>
        </p:nvSpPr>
        <p:spPr bwMode="auto">
          <a:xfrm>
            <a:off x="1285852" y="446111"/>
            <a:ext cx="7572428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Работа по данному направлению направлена на создание и поддержание условий для физического развития 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учащихся</a:t>
            </a: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rgbClr val="009999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охраны и укрепления их здоровья, формирование ценностей 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ЗОЖ. </a:t>
            </a:r>
            <a:r>
              <a:rPr lang="ru-RU" dirty="0" smtClean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lang="ru-RU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</a:t>
            </a:r>
            <a:r>
              <a:rPr lang="ru-RU" dirty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создание пространства для успешного формирования навыков здорового образа жизни, сохранения физического и психологического здоровья, умения определять факторы, наносящие вред здоровью. 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rgbClr val="009999"/>
              </a:solidFill>
              <a:effectLst/>
              <a:latin typeface="Arial" pitchFamily="34" charset="0"/>
            </a:endParaRP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5500694" y="4643446"/>
            <a:ext cx="3500462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мероприятия: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Дни здоровья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Спортивные соревнования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Школа безопасности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- Круглые столы по вредным привычкам </a:t>
            </a:r>
          </a:p>
        </p:txBody>
      </p:sp>
      <p:sp>
        <p:nvSpPr>
          <p:cNvPr id="9" name="Управляющая кнопка: в начало 8">
            <a:hlinkClick r:id="rId2" action="ppaction://hlinksldjump" highlightClick="1"/>
          </p:cNvPr>
          <p:cNvSpPr/>
          <p:nvPr/>
        </p:nvSpPr>
        <p:spPr>
          <a:xfrm>
            <a:off x="8744526" y="6500834"/>
            <a:ext cx="399474" cy="357166"/>
          </a:xfrm>
          <a:prstGeom prst="actionButtonBeginning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http://dt1.akmoedu.kz/D4DB01FA855A74A7/gallery/cover_144317726777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9220" y="2718248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LENOVO\Documents\My Bluetooth\20180416_204938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2708920"/>
            <a:ext cx="2808285" cy="1779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Татьяна\Desktop\100_069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3848" y="2718248"/>
            <a:ext cx="1637629" cy="1991714"/>
          </a:xfrm>
          <a:prstGeom prst="rect">
            <a:avLst/>
          </a:prstGeom>
          <a:noFill/>
        </p:spPr>
      </p:pic>
      <p:pic>
        <p:nvPicPr>
          <p:cNvPr id="4098" name="Picture 2" descr="G:\фото выпускной\DSC0066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067" y="4831078"/>
            <a:ext cx="2237596" cy="167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100" b="1" cap="all" dirty="0" smtClean="0">
                <a:ln w="9000" cmpd="sng">
                  <a:solidFill>
                    <a:srgbClr val="008000"/>
                  </a:solidFill>
                  <a:prstDash val="solid"/>
                </a:ln>
                <a:solidFill>
                  <a:srgbClr val="008000"/>
                </a:soli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Интеллектуальное воспитание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Цель: </a:t>
            </a:r>
            <a:r>
              <a:rPr lang="ru-RU" sz="1600" b="1" dirty="0">
                <a:solidFill>
                  <a:srgbClr val="002060"/>
                </a:solidFill>
              </a:rPr>
              <a:t>формирование мотивационного пространства, обеспечивающего развитие интеллектуальных возможностей, лидерских качеств и одаренности каждой личности, а также информационной культуры</a:t>
            </a:r>
            <a:r>
              <a:rPr lang="ru-RU" sz="1600" b="1" dirty="0"/>
              <a:t>. </a:t>
            </a:r>
          </a:p>
        </p:txBody>
      </p:sp>
      <p:pic>
        <p:nvPicPr>
          <p:cNvPr id="5" name="Picture 4" descr="C:\Users\LENOVO\Documents\My Bluetooth\IMG-20180419-WA002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493893"/>
            <a:ext cx="2686969" cy="2015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G:\фото выпускной\DSC026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605514"/>
            <a:ext cx="2193520" cy="164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G:\фото выпускной\DSC027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4752239"/>
            <a:ext cx="2024844" cy="1518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LENOVO\Documents\My Bluetooth\IMG-20180420-WA000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4859" y="4653118"/>
            <a:ext cx="2289432" cy="17170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187623" y="4841177"/>
            <a:ext cx="316190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Основные мероприятия: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Классные часы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Интеллектуальное казино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Проведение конкурсов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  <a:tabLst/>
            </a:pPr>
            <a:r>
              <a:rPr lang="ru-RU" dirty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lang="ru-RU" dirty="0" smtClean="0">
                <a:solidFill>
                  <a:srgbClr val="009999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т.д.</a:t>
            </a:r>
            <a:endParaRPr lang="ru-RU" dirty="0">
              <a:solidFill>
                <a:srgbClr val="009999"/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09016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AutoShape 2" descr="http://player.myshared.ru/72/1364276/slides/slide_1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" name="Picture 2" descr="C:\Users\-8CB48~1\AppData\Local\Temp\Rar$DIa0.757\распечатать в цветном варианте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64503" y="2909292"/>
            <a:ext cx="5324477" cy="3400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3" descr="C:\Users\Ученик-8\Desktop\экспедиция картинки\3ba61d714d16039a01045ab409cb817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064" y="980728"/>
            <a:ext cx="3286148" cy="48868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3714744" y="450874"/>
            <a:ext cx="5228335" cy="1847872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"Взгляд в будущее: модернизация общественного сознания"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5"/>
          <p:cNvSpPr txBox="1">
            <a:spLocks noChangeArrowheads="1"/>
          </p:cNvSpPr>
          <p:nvPr/>
        </p:nvSpPr>
        <p:spPr bwMode="auto">
          <a:xfrm>
            <a:off x="3714744" y="428604"/>
            <a:ext cx="489585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kk-KZ" sz="2000" b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endParaRPr lang="ru-RU" sz="2800" b="1" dirty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0774336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-8CB48~1\AppData\Local\Temp\Rar$DIa0.757\распечатать в цветном варианте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406" y="3118639"/>
            <a:ext cx="249818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 descr="C:\Users\USER\Desktop\e1b0668b-7442-4418-964d-e42e6a97546e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6" y="4437112"/>
            <a:ext cx="2664296" cy="1532312"/>
          </a:xfrm>
          <a:prstGeom prst="rect">
            <a:avLst/>
          </a:prstGeom>
          <a:noFill/>
        </p:spPr>
      </p:pic>
      <p:pic>
        <p:nvPicPr>
          <p:cNvPr id="6" name="Picture 2" descr="C:\Users\USER\Desktop\i (3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46898" y="1700808"/>
            <a:ext cx="2088232" cy="1162147"/>
          </a:xfrm>
          <a:prstGeom prst="rect">
            <a:avLst/>
          </a:prstGeom>
          <a:noFill/>
        </p:spPr>
      </p:pic>
      <p:pic>
        <p:nvPicPr>
          <p:cNvPr id="7" name="Picture 3" descr="C:\Users\USER\Desktop\mpsaic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9382" y="1541756"/>
            <a:ext cx="2699792" cy="1650239"/>
          </a:xfrm>
          <a:prstGeom prst="rect">
            <a:avLst/>
          </a:prstGeom>
          <a:noFill/>
        </p:spPr>
      </p:pic>
      <p:pic>
        <p:nvPicPr>
          <p:cNvPr id="8" name="Picture 3" descr="C:\Users\USER\Desktop\depositphotos_4844528-stock-photo-kazakhstan-flag-on-globe-ma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4665977"/>
            <a:ext cx="2304256" cy="1558493"/>
          </a:xfrm>
          <a:prstGeom prst="rect">
            <a:avLst/>
          </a:prstGeom>
          <a:noFill/>
        </p:spPr>
      </p:pic>
      <p:pic>
        <p:nvPicPr>
          <p:cNvPr id="9" name="Picture 2" descr="D:\Рабочий стол\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861048"/>
            <a:ext cx="2612571" cy="1584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F:\06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556599" y="805483"/>
            <a:ext cx="2387948" cy="1790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право 10"/>
          <p:cNvSpPr/>
          <p:nvPr/>
        </p:nvSpPr>
        <p:spPr>
          <a:xfrm rot="13439085">
            <a:off x="3131841" y="2513696"/>
            <a:ext cx="720080" cy="292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9283623">
            <a:off x="6339487" y="3177805"/>
            <a:ext cx="720080" cy="292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2375911">
            <a:off x="6341643" y="3876225"/>
            <a:ext cx="720080" cy="2926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трелка вправо 13"/>
          <p:cNvSpPr/>
          <p:nvPr/>
        </p:nvSpPr>
        <p:spPr>
          <a:xfrm rot="16843700">
            <a:off x="4448639" y="2663420"/>
            <a:ext cx="431575" cy="2359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5400000">
            <a:off x="5016561" y="4316588"/>
            <a:ext cx="360040" cy="241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 rot="9638975" flipV="1">
            <a:off x="2720074" y="3350650"/>
            <a:ext cx="720080" cy="2904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Прямоугольник 16"/>
          <p:cNvSpPr/>
          <p:nvPr/>
        </p:nvSpPr>
        <p:spPr>
          <a:xfrm>
            <a:off x="258275" y="764704"/>
            <a:ext cx="320965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181818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"Сакральная география Казахстана</a:t>
            </a:r>
            <a:r>
              <a:rPr lang="ru-RU" b="1" dirty="0">
                <a:solidFill>
                  <a:srgbClr val="181818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".</a:t>
            </a:r>
            <a:endParaRPr lang="ru-RU" b="1" dirty="0"/>
          </a:p>
        </p:txBody>
      </p:sp>
      <p:sp>
        <p:nvSpPr>
          <p:cNvPr id="18" name="Прямоугольник 17"/>
          <p:cNvSpPr/>
          <p:nvPr/>
        </p:nvSpPr>
        <p:spPr>
          <a:xfrm>
            <a:off x="2021313" y="6211669"/>
            <a:ext cx="5598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600" b="1" dirty="0">
                <a:solidFill>
                  <a:srgbClr val="181818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"</a:t>
            </a:r>
            <a:r>
              <a:rPr lang="ru-RU" sz="1400" b="1" dirty="0">
                <a:solidFill>
                  <a:srgbClr val="181818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Современная</a:t>
            </a:r>
            <a:r>
              <a:rPr lang="ru-RU" sz="1600" b="1" dirty="0">
                <a:solidFill>
                  <a:srgbClr val="181818"/>
                </a:solidFill>
                <a:latin typeface="Georgia" pitchFamily="18" charset="0"/>
                <a:ea typeface="Times New Roman" pitchFamily="18" charset="0"/>
                <a:cs typeface="Times New Roman" pitchFamily="18" charset="0"/>
              </a:rPr>
              <a:t> казахстанская культура в глобальном мире"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6156176" y="738830"/>
            <a:ext cx="28083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«100 </a:t>
            </a:r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новых учебников на казахском языке"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6804248" y="3115522"/>
            <a:ext cx="183088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«Переход на латиницу"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 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352160" y="5944465"/>
            <a:ext cx="220361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«100 новых лиц Казахстана»</a:t>
            </a:r>
            <a:endParaRPr lang="ru-RU" sz="1600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1290314" y="449776"/>
            <a:ext cx="73448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Сохранение национальной идентичности»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446486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Внеурочная деятельность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8864111"/>
              </p:ext>
            </p:extLst>
          </p:nvPr>
        </p:nvGraphicFramePr>
        <p:xfrm>
          <a:off x="1435100" y="1447800"/>
          <a:ext cx="7499350" cy="48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7" name="Picture 3" descr="C:\Users\LENOVO\Documents\My Bluetooth\IMG-20180419-WA0024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184" y="1484783"/>
            <a:ext cx="1482519" cy="11118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ocuments\My Bluetooth\IMG-20180419-WA0032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1246523"/>
            <a:ext cx="1488843" cy="900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ocuments\My Bluetooth\IMG-20180419-WA0033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5517232"/>
            <a:ext cx="1731648" cy="1038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LENOVO\Documents\My Bluetooth\IMG-20180419-WA001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5" y="3429000"/>
            <a:ext cx="1595839" cy="957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C:\Users\LENOVO\Documents\My Bluetooth\20180413_123832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036" y="4653136"/>
            <a:ext cx="1291668" cy="968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10" descr="http://dt1.akmoedu.kz/D4DB01FA855A74A7/gallery/mini_photo_1460356453912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5327113"/>
            <a:ext cx="1905000" cy="14192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2467073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255476"/>
            <a:ext cx="749808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B0F0"/>
                </a:solidFill>
              </a:rPr>
              <a:t>Спасибо </a:t>
            </a:r>
            <a:r>
              <a:rPr lang="ru-RU" b="1" smtClean="0">
                <a:solidFill>
                  <a:srgbClr val="00B0F0"/>
                </a:solidFill>
              </a:rPr>
              <a:t>за внимание!</a:t>
            </a:r>
            <a:endParaRPr lang="ru-RU" b="1" dirty="0">
              <a:solidFill>
                <a:srgbClr val="00B0F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F:\картинки 2\1332732168_kazakst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398476"/>
            <a:ext cx="6984776" cy="52385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089467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Цели и задачи воспитательной работы</a:t>
            </a:r>
            <a: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59632" y="1052736"/>
            <a:ext cx="7498080" cy="1714512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000" b="1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 воспитательной  системы:</a:t>
            </a:r>
            <a:r>
              <a:rPr lang="ru-RU" sz="20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создание условий для формирования  у учащихся качеств гармонично развитой, творческой, нравственно и физически здоровой личности, способной на сознательный выбор жизненной позиции</a:t>
            </a:r>
            <a:r>
              <a:rPr lang="ru-RU" sz="18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None/>
            </a:pPr>
            <a:endParaRPr lang="ru-RU" sz="2000" b="1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r>
              <a:rPr lang="ru-RU" sz="2400" b="1" i="1" u="sng" dirty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Задачи воспитательной системы:</a:t>
            </a:r>
            <a:endParaRPr lang="ru-RU" sz="2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 формирование  у  обучающихся  гражданственности, патриотизма, высоких духовных принципов и ценностей;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воспитание   и  развитие   потребности  к   здоровому   образу   жизни;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 выявление   и   развитие   природных  задатков   и  творческого   потенциала каждого ребенка;</a:t>
            </a:r>
          </a:p>
          <a:p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 формирование самосознания, самоопределения, осознания собственного «Я», помощь ребёнку в самореализации и социализации.</a:t>
            </a:r>
          </a:p>
          <a:p>
            <a:endParaRPr lang="ru-RU" sz="2000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8728" y="0"/>
            <a:ext cx="7498080" cy="1143000"/>
          </a:xfrm>
        </p:spPr>
        <p:txBody>
          <a:bodyPr>
            <a:normAutofit fontScale="90000"/>
          </a:bodyPr>
          <a:lstStyle/>
          <a:p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> </a:t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2. Основные принципы и подходы к организации воспитательного процесса</a:t>
            </a:r>
            <a:r>
              <a:rPr lang="ru-RU" sz="31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1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03648" y="1412776"/>
            <a:ext cx="7498080" cy="2143140"/>
          </a:xfrm>
        </p:spPr>
        <p:txBody>
          <a:bodyPr>
            <a:normAutofit lnSpcReduction="10000"/>
          </a:bodyPr>
          <a:lstStyle/>
          <a:p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Комплексный подход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включает объединение усилий всех воспитательных институтов для успешного решения воспитательных целей и задач;</a:t>
            </a:r>
          </a:p>
          <a:p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Принцип сотрудничества</a:t>
            </a:r>
            <a:r>
              <a:rPr lang="ru-RU" sz="2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взаимодействие учителей и обучающихся в продвижении детей к определенным целям.</a:t>
            </a:r>
          </a:p>
          <a:p>
            <a:pPr>
              <a:buNone/>
            </a:pPr>
            <a:endParaRPr lang="ru-RU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1399024" y="764704"/>
            <a:ext cx="7498080" cy="5112568"/>
          </a:xfrm>
          <a:prstGeom prst="rect">
            <a:avLst/>
          </a:prstGeom>
        </p:spPr>
        <p:txBody>
          <a:bodyPr>
            <a:normAutofit fontScale="62500" lnSpcReduction="20000"/>
          </a:bodyPr>
          <a:lstStyle>
            <a:lvl1pPr marL="365760" indent="-283464" algn="l" rtl="0" eaLnBrk="1" latinLnBrk="0" hangingPunct="1">
              <a:lnSpc>
                <a:spcPct val="10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Char char=""/>
              <a:defRPr kumimoji="0"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37744" algn="l" rtl="0" eaLnBrk="1" latinLnBrk="0" hangingPunct="1">
              <a:lnSpc>
                <a:spcPct val="100000"/>
              </a:lnSpc>
              <a:spcBef>
                <a:spcPts val="550"/>
              </a:spcBef>
              <a:buClr>
                <a:schemeClr val="accent1"/>
              </a:buClr>
              <a:buFont typeface="Verdana"/>
              <a:buChar char="◦"/>
              <a:defRPr kumimoji="0"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86968" indent="-22860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2"/>
              </a:buClr>
              <a:buFont typeface="Wingdings 2"/>
              <a:buChar char="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173736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3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98448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4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50876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5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71907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920240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130552" indent="-182880" algn="l" rtl="0" eaLnBrk="1" latinLnBrk="0" hangingPunct="1">
              <a:lnSpc>
                <a:spcPct val="100000"/>
              </a:lnSpc>
              <a:spcBef>
                <a:spcPct val="20000"/>
              </a:spcBef>
              <a:buClr>
                <a:schemeClr val="accent6"/>
              </a:buClr>
              <a:buFont typeface="Wingdings 2"/>
              <a:buChar char="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ru-RU" sz="2000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i="1" u="sng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Принцип  диалогичности и толерантности </a:t>
            </a:r>
            <a:r>
              <a:rPr lang="ru-RU" sz="3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воспитание должно основываться на общечеловеческих ценностях культуры и учитывать ценности и нормы конкретных национальных и региональных культур; учителей</a:t>
            </a:r>
          </a:p>
          <a:p>
            <a:r>
              <a:rPr lang="ru-RU" sz="3400" i="1" u="sng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Принцип информационной открытости </a:t>
            </a:r>
            <a:r>
              <a:rPr lang="ru-RU" sz="3400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 образовательное учреждение информирует общественность о мероприятиях, проведенных в школе, через работу школьного сайта.</a:t>
            </a:r>
            <a:endParaRPr lang="ru-RU" sz="3400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14290"/>
            <a:ext cx="8143900" cy="928694"/>
          </a:xfrm>
        </p:spPr>
        <p:txBody>
          <a:bodyPr>
            <a:normAutofit fontScale="90000"/>
          </a:bodyPr>
          <a:lstStyle/>
          <a:p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3. Структура воспитательной работы образовательного учреждения и ее описание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1000108"/>
            <a:ext cx="80010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Взаимодействие участников образовательного процесса</a:t>
            </a:r>
            <a:endParaRPr lang="ru-RU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4143372" y="1428736"/>
            <a:ext cx="178595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3607587" y="3214686"/>
            <a:ext cx="2786081" cy="1150418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6786578" y="3143248"/>
            <a:ext cx="178595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1571604" y="3214686"/>
            <a:ext cx="178595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 - психолог</a:t>
            </a:r>
          </a:p>
        </p:txBody>
      </p:sp>
      <p:sp>
        <p:nvSpPr>
          <p:cNvPr id="15" name="Овал 14"/>
          <p:cNvSpPr/>
          <p:nvPr/>
        </p:nvSpPr>
        <p:spPr>
          <a:xfrm>
            <a:off x="4143372" y="3571876"/>
            <a:ext cx="1071570" cy="285752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Ученик</a:t>
            </a:r>
          </a:p>
        </p:txBody>
      </p:sp>
      <p:sp>
        <p:nvSpPr>
          <p:cNvPr id="16" name="Овал 15"/>
          <p:cNvSpPr/>
          <p:nvPr/>
        </p:nvSpPr>
        <p:spPr>
          <a:xfrm>
            <a:off x="2571736" y="5357826"/>
            <a:ext cx="178595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Овал 17"/>
          <p:cNvSpPr/>
          <p:nvPr/>
        </p:nvSpPr>
        <p:spPr>
          <a:xfrm>
            <a:off x="5572132" y="5357826"/>
            <a:ext cx="1785950" cy="71438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5072066" y="3571876"/>
            <a:ext cx="857256" cy="285752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4214810" y="1500174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Заместитель директора по ВР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028" name="WordArt 4"/>
          <p:cNvSpPr>
            <a:spLocks noChangeArrowheads="1" noChangeShapeType="1" noTextEdit="1"/>
          </p:cNvSpPr>
          <p:nvPr/>
        </p:nvSpPr>
        <p:spPr bwMode="auto">
          <a:xfrm>
            <a:off x="4071934" y="3357562"/>
            <a:ext cx="1743077" cy="24765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 rtl="0"/>
            <a:r>
              <a:rPr lang="ru-RU" sz="3600" kern="10" spc="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8000"/>
                </a:solidFill>
                <a:effectLst/>
                <a:latin typeface="Arial Black"/>
              </a:rPr>
              <a:t>Классный коллектив</a:t>
            </a:r>
            <a:endParaRPr lang="ru-RU" sz="3600" kern="10" spc="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8000"/>
              </a:solidFill>
              <a:effectLst/>
              <a:latin typeface="Arial Black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2643174" y="5536985"/>
            <a:ext cx="1643074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1400" b="1" dirty="0" smtClean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Библиотекарь</a:t>
            </a:r>
            <a:endParaRPr lang="ru-RU" sz="1400" b="1" dirty="0">
              <a:solidFill>
                <a:srgbClr val="008000"/>
              </a:solidFill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27" name="Rectangle 2"/>
          <p:cNvSpPr>
            <a:spLocks noChangeArrowheads="1"/>
          </p:cNvSpPr>
          <p:nvPr/>
        </p:nvSpPr>
        <p:spPr bwMode="auto">
          <a:xfrm>
            <a:off x="5643570" y="5357826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Классный руководитель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6858016" y="3214686"/>
            <a:ext cx="171451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8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Педагог-организатор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5000628" y="3571876"/>
            <a:ext cx="1143008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1200" b="1" dirty="0">
                <a:solidFill>
                  <a:srgbClr val="008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Родитель</a:t>
            </a:r>
          </a:p>
        </p:txBody>
      </p:sp>
      <p:cxnSp>
        <p:nvCxnSpPr>
          <p:cNvPr id="31" name="Прямая со стрелкой 30"/>
          <p:cNvCxnSpPr>
            <a:stCxn id="5" idx="2"/>
          </p:cNvCxnSpPr>
          <p:nvPr/>
        </p:nvCxnSpPr>
        <p:spPr>
          <a:xfrm rot="10800000" flipV="1">
            <a:off x="2000232" y="1785926"/>
            <a:ext cx="2143140" cy="142876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 стрелкой 32"/>
          <p:cNvCxnSpPr>
            <a:stCxn id="1026" idx="3"/>
          </p:cNvCxnSpPr>
          <p:nvPr/>
        </p:nvCxnSpPr>
        <p:spPr>
          <a:xfrm>
            <a:off x="5929322" y="1761784"/>
            <a:ext cx="2428892" cy="1452902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 стрелкой 34"/>
          <p:cNvCxnSpPr/>
          <p:nvPr/>
        </p:nvCxnSpPr>
        <p:spPr>
          <a:xfrm rot="16200000" flipH="1">
            <a:off x="1214414" y="4214818"/>
            <a:ext cx="1785950" cy="928694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 стрелкой 36"/>
          <p:cNvCxnSpPr/>
          <p:nvPr/>
        </p:nvCxnSpPr>
        <p:spPr>
          <a:xfrm rot="5400000">
            <a:off x="7000892" y="4071942"/>
            <a:ext cx="1714512" cy="114300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 стрелкой 40"/>
          <p:cNvCxnSpPr>
            <a:stCxn id="16" idx="6"/>
            <a:endCxn id="18" idx="2"/>
          </p:cNvCxnSpPr>
          <p:nvPr/>
        </p:nvCxnSpPr>
        <p:spPr>
          <a:xfrm>
            <a:off x="4357686" y="5715016"/>
            <a:ext cx="1214446" cy="158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 стрелкой 42"/>
          <p:cNvCxnSpPr/>
          <p:nvPr/>
        </p:nvCxnSpPr>
        <p:spPr>
          <a:xfrm>
            <a:off x="1714480" y="3857628"/>
            <a:ext cx="3786214" cy="1714512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/>
          <p:cNvCxnSpPr/>
          <p:nvPr/>
        </p:nvCxnSpPr>
        <p:spPr>
          <a:xfrm rot="10800000" flipV="1">
            <a:off x="4429124" y="3786190"/>
            <a:ext cx="3929090" cy="185738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 стрелкой 46"/>
          <p:cNvCxnSpPr/>
          <p:nvPr/>
        </p:nvCxnSpPr>
        <p:spPr>
          <a:xfrm rot="5400000">
            <a:off x="1643042" y="2928934"/>
            <a:ext cx="3500462" cy="1500198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 rot="16200000" flipH="1">
            <a:off x="4786314" y="3071810"/>
            <a:ext cx="3500462" cy="1214446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 стрелкой 52"/>
          <p:cNvCxnSpPr>
            <a:stCxn id="5" idx="4"/>
          </p:cNvCxnSpPr>
          <p:nvPr/>
        </p:nvCxnSpPr>
        <p:spPr>
          <a:xfrm rot="16200000" flipH="1">
            <a:off x="4554140" y="2625322"/>
            <a:ext cx="1000132" cy="35719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Прямая со стрелкой 54"/>
          <p:cNvCxnSpPr>
            <a:stCxn id="14" idx="6"/>
            <a:endCxn id="12" idx="2"/>
          </p:cNvCxnSpPr>
          <p:nvPr/>
        </p:nvCxnSpPr>
        <p:spPr>
          <a:xfrm>
            <a:off x="3357554" y="3571876"/>
            <a:ext cx="250033" cy="218019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 стрелкой 56"/>
          <p:cNvCxnSpPr>
            <a:stCxn id="12" idx="6"/>
            <a:endCxn id="13" idx="2"/>
          </p:cNvCxnSpPr>
          <p:nvPr/>
        </p:nvCxnSpPr>
        <p:spPr>
          <a:xfrm flipV="1">
            <a:off x="6393668" y="3500438"/>
            <a:ext cx="392910" cy="289457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1397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 стрелкой 58"/>
          <p:cNvCxnSpPr/>
          <p:nvPr/>
        </p:nvCxnSpPr>
        <p:spPr>
          <a:xfrm rot="5400000">
            <a:off x="3357554" y="4286256"/>
            <a:ext cx="1428760" cy="714380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rot="16200000" flipH="1">
            <a:off x="5250661" y="4321975"/>
            <a:ext cx="1428760" cy="642942"/>
          </a:xfrm>
          <a:prstGeom prst="straightConnector1">
            <a:avLst/>
          </a:prstGeom>
          <a:ln>
            <a:solidFill>
              <a:srgbClr val="008000"/>
            </a:solidFill>
            <a:headEnd type="arrow"/>
            <a:tailEnd type="arrow"/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57240" y="548680"/>
            <a:ext cx="8286776" cy="92869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36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Направления воспитательной работы </a:t>
            </a:r>
            <a:b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ru-RU" sz="3100" b="1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accent6">
                    <a:lumMod val="60000"/>
                    <a:lumOff val="40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с учащимися</a:t>
            </a:r>
            <a:r>
              <a:rPr lang="ru-RU" sz="3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  <a:t/>
            </a:r>
            <a:br>
              <a:rPr lang="ru-RU" sz="3100" dirty="0" smtClean="0">
                <a:solidFill>
                  <a:schemeClr val="accent6">
                    <a:lumMod val="60000"/>
                    <a:lumOff val="40000"/>
                  </a:schemeClr>
                </a:solidFill>
              </a:rPr>
            </a:br>
            <a:endParaRPr lang="ru-RU" sz="3100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7410" name="Oval 2"/>
          <p:cNvSpPr>
            <a:spLocks noChangeArrowheads="1"/>
          </p:cNvSpPr>
          <p:nvPr/>
        </p:nvSpPr>
        <p:spPr bwMode="auto">
          <a:xfrm>
            <a:off x="4071934" y="3857628"/>
            <a:ext cx="2128838" cy="828675"/>
          </a:xfrm>
          <a:prstGeom prst="ellipse">
            <a:avLst/>
          </a:prstGeom>
          <a:solidFill>
            <a:srgbClr val="B8CCE4"/>
          </a:solidFill>
          <a:ln w="0">
            <a:noFill/>
            <a:round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noProof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Воспитательная работа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1" name="Oval 3">
            <a:hlinkClick r:id="rId2" action="ppaction://hlinksldjump"/>
          </p:cNvPr>
          <p:cNvSpPr>
            <a:spLocks noChangeArrowheads="1"/>
          </p:cNvSpPr>
          <p:nvPr/>
        </p:nvSpPr>
        <p:spPr bwMode="auto">
          <a:xfrm>
            <a:off x="5181612" y="2059302"/>
            <a:ext cx="2209800" cy="1116013"/>
          </a:xfrm>
          <a:prstGeom prst="ellipse">
            <a:avLst/>
          </a:prstGeom>
          <a:solidFill>
            <a:srgbClr val="C0504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05867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Гражданско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- патриотическое воспитание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2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2847978" y="1949832"/>
            <a:ext cx="2152650" cy="1095375"/>
          </a:xfrm>
          <a:prstGeom prst="ellipse">
            <a:avLst/>
          </a:prstGeom>
          <a:solidFill>
            <a:srgbClr val="FFFF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latin typeface="Times New Roman" pitchFamily="18" charset="0"/>
              </a:rPr>
              <a:t>Физическое </a:t>
            </a:r>
            <a:r>
              <a:rPr lang="ru-RU" sz="1400" b="1" dirty="0">
                <a:latin typeface="Times New Roman" pitchFamily="18" charset="0"/>
              </a:rPr>
              <a:t>воспитание, здоровый образ жизни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3" name="Oval 5">
            <a:hlinkClick r:id="rId4" action="ppaction://hlinksldjump"/>
          </p:cNvPr>
          <p:cNvSpPr>
            <a:spLocks noChangeArrowheads="1"/>
          </p:cNvSpPr>
          <p:nvPr/>
        </p:nvSpPr>
        <p:spPr bwMode="auto">
          <a:xfrm>
            <a:off x="6715140" y="3045207"/>
            <a:ext cx="2152650" cy="1095375"/>
          </a:xfrm>
          <a:prstGeom prst="ellipse">
            <a:avLst/>
          </a:prstGeom>
          <a:solidFill>
            <a:srgbClr val="E36C0A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Духовно-нравственное воспитание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4" name="Oval 6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6286512" y="4296566"/>
            <a:ext cx="2638425" cy="1095375"/>
          </a:xfrm>
          <a:prstGeom prst="ellipse">
            <a:avLst/>
          </a:prstGeom>
          <a:solidFill>
            <a:srgbClr val="008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latin typeface="Times New Roman" pitchFamily="18" charset="0"/>
              </a:rPr>
              <a:t>Национальное </a:t>
            </a:r>
            <a:r>
              <a:rPr lang="ru-RU" sz="1400" b="1" dirty="0">
                <a:latin typeface="Times New Roman" pitchFamily="18" charset="0"/>
              </a:rPr>
              <a:t>воспитание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5" name="Oval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5125720" y="5391941"/>
            <a:ext cx="2786082" cy="1214446"/>
          </a:xfrm>
          <a:prstGeom prst="ellipse">
            <a:avLst/>
          </a:prstGeom>
          <a:solidFill>
            <a:srgbClr val="00B0F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latin typeface="Times New Roman" pitchFamily="18" charset="0"/>
              </a:rPr>
              <a:t>  </a:t>
            </a:r>
            <a:r>
              <a:rPr lang="ru-RU" sz="1400" b="1" dirty="0" smtClean="0">
                <a:latin typeface="Times New Roman" pitchFamily="18" charset="0"/>
              </a:rPr>
              <a:t>Семейное </a:t>
            </a:r>
            <a:r>
              <a:rPr lang="ru-RU" sz="1400" b="1" dirty="0">
                <a:latin typeface="Times New Roman" pitchFamily="18" charset="0"/>
              </a:rPr>
              <a:t>воспитание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17416" name="Oval 8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1259632" y="4133852"/>
            <a:ext cx="2250308" cy="1383379"/>
          </a:xfrm>
          <a:prstGeom prst="ellipse">
            <a:avLst/>
          </a:prstGeom>
          <a:solidFill>
            <a:srgbClr val="4F81BD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243F60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latin typeface="Times New Roman" pitchFamily="18" charset="0"/>
              </a:rPr>
              <a:t>Поликультурное </a:t>
            </a:r>
            <a:r>
              <a:rPr lang="ru-RU" sz="1400" b="1" dirty="0">
                <a:latin typeface="Times New Roman" pitchFamily="18" charset="0"/>
              </a:rPr>
              <a:t>и художественно-эстетическое воспитание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 flipH="1" flipV="1">
            <a:off x="3790938" y="3745837"/>
            <a:ext cx="531029" cy="111791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5400000">
            <a:off x="5679289" y="3321843"/>
            <a:ext cx="714380" cy="500066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 flipV="1">
            <a:off x="3509940" y="4424241"/>
            <a:ext cx="561994" cy="52384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 rot="5400000">
            <a:off x="4036215" y="4750603"/>
            <a:ext cx="571504" cy="35719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5643570" y="4714884"/>
            <a:ext cx="557202" cy="129369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V="1">
            <a:off x="6228506" y="3745836"/>
            <a:ext cx="514368" cy="388017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Заголовок 1"/>
          <p:cNvSpPr txBox="1">
            <a:spLocks/>
          </p:cNvSpPr>
          <p:nvPr/>
        </p:nvSpPr>
        <p:spPr>
          <a:xfrm>
            <a:off x="1000100" y="214290"/>
            <a:ext cx="8143900" cy="928694"/>
          </a:xfrm>
          <a:prstGeom prst="rect">
            <a:avLst/>
          </a:prstGeom>
        </p:spPr>
        <p:txBody>
          <a:bodyPr anchor="ctr">
            <a:normAutofit fontScale="250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100" b="1" i="0" u="none" strike="noStrike" kern="1200" cap="none" spc="0" normalizeH="0" baseline="0" noProof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3100" b="1" i="0" u="none" strike="noStrike" kern="1200" cap="none" spc="0" normalizeH="0" baseline="0" noProof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kumimoji="0" lang="ru-RU" sz="3100" b="1" i="0" u="none" strike="noStrike" kern="1200" cap="none" spc="0" normalizeH="0" baseline="0" noProof="0" dirty="0" smtClean="0">
                <a:ln w="12700">
                  <a:solidFill>
                    <a:schemeClr val="accent6">
                      <a:lumMod val="7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1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4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43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satMod val="130000"/>
                </a:scheme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7" name="Oval 4">
            <a:hlinkClick r:id="rId3" action="ppaction://hlinksldjump"/>
          </p:cNvPr>
          <p:cNvSpPr>
            <a:spLocks noChangeArrowheads="1"/>
          </p:cNvSpPr>
          <p:nvPr/>
        </p:nvSpPr>
        <p:spPr bwMode="auto">
          <a:xfrm>
            <a:off x="1115616" y="2977230"/>
            <a:ext cx="2439649" cy="1095375"/>
          </a:xfrm>
          <a:prstGeom prst="ellipse">
            <a:avLst/>
          </a:prstGeom>
          <a:solidFill>
            <a:srgbClr val="92D05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>
                <a:latin typeface="Times New Roman" pitchFamily="18" charset="0"/>
              </a:rPr>
              <a:t> </a:t>
            </a:r>
            <a:r>
              <a:rPr lang="ru-RU" sz="1400" b="1" dirty="0" smtClean="0">
                <a:latin typeface="Times New Roman" pitchFamily="18" charset="0"/>
              </a:rPr>
              <a:t>Интеллектуальное </a:t>
            </a:r>
            <a:r>
              <a:rPr lang="ru-RU" sz="1400" b="1" dirty="0">
                <a:latin typeface="Times New Roman" pitchFamily="18" charset="0"/>
              </a:rPr>
              <a:t>воспитание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21" name="Oval 7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2288320" y="5391941"/>
            <a:ext cx="2786082" cy="1214446"/>
          </a:xfrm>
          <a:prstGeom prst="ellipse">
            <a:avLst/>
          </a:prstGeom>
          <a:solidFill>
            <a:srgbClr val="FFC000"/>
          </a:solidFill>
          <a:ln w="38100">
            <a:solidFill>
              <a:srgbClr val="F2F2F2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 algn="ctr" fontAlgn="base">
              <a:spcBef>
                <a:spcPct val="0"/>
              </a:spcBef>
              <a:spcAft>
                <a:spcPts val="1000"/>
              </a:spcAft>
            </a:pPr>
            <a:r>
              <a:rPr lang="ru-RU" sz="1400" b="1" dirty="0" smtClean="0">
                <a:latin typeface="Times New Roman" pitchFamily="18" charset="0"/>
              </a:rPr>
              <a:t>Трудовое, экологическое 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и </a:t>
            </a: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профориентационная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rPr>
              <a:t> деятельность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24" name="Прямая со стрелкой 23"/>
          <p:cNvCxnSpPr/>
          <p:nvPr/>
        </p:nvCxnSpPr>
        <p:spPr>
          <a:xfrm flipH="1" flipV="1">
            <a:off x="4476283" y="3041906"/>
            <a:ext cx="595767" cy="703930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 стрелкой 26"/>
          <p:cNvCxnSpPr/>
          <p:nvPr/>
        </p:nvCxnSpPr>
        <p:spPr>
          <a:xfrm rot="16200000" flipV="1">
            <a:off x="4964909" y="4815287"/>
            <a:ext cx="714380" cy="642942"/>
          </a:xfrm>
          <a:prstGeom prst="straightConnector1">
            <a:avLst/>
          </a:prstGeom>
          <a:ln>
            <a:solidFill>
              <a:srgbClr val="00B050"/>
            </a:solidFill>
            <a:headEnd type="arrow"/>
            <a:tailEnd type="arrow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0"/>
            <a:ext cx="7708392" cy="1143000"/>
          </a:xfrm>
        </p:spPr>
        <p:txBody>
          <a:bodyPr>
            <a:normAutofit fontScale="90000"/>
          </a:bodyPr>
          <a:lstStyle/>
          <a:p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b="1" i="1" u="sng" dirty="0" smtClean="0"/>
              <a:t/>
            </a:r>
            <a:br>
              <a:rPr lang="ru-RU" b="1" i="1" u="sng" dirty="0" smtClean="0"/>
            </a:br>
            <a:r>
              <a:rPr lang="ru-RU" sz="3600" b="1" dirty="0" smtClean="0">
                <a:ln w="12700">
                  <a:solidFill>
                    <a:srgbClr val="C00000"/>
                  </a:solidFill>
                  <a:prstDash val="solid"/>
                </a:ln>
                <a:solidFill>
                  <a:srgbClr val="FF66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Гражданско-патриотическое воспитание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000100" y="785794"/>
            <a:ext cx="79296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>
                <a:solidFill>
                  <a:srgbClr val="FF5050"/>
                </a:solidFill>
                <a:latin typeface="Times New Roman" pitchFamily="18" charset="0"/>
                <a:cs typeface="Times New Roman" pitchFamily="18" charset="0"/>
              </a:rPr>
              <a:t>Гражданско-патриотическое воспитание направленно на привитие учащимся любви к Родине ,приобщать их к социальным ценностям – патриотизму, гражданственности, исторической памяти, долгу; формировать основы национального самосознания и правовой культуры</a:t>
            </a:r>
            <a:endParaRPr lang="ru-RU" dirty="0">
              <a:solidFill>
                <a:srgbClr val="FF5050"/>
              </a:solidFill>
            </a:endParaRPr>
          </a:p>
        </p:txBody>
      </p:sp>
      <p:pic>
        <p:nvPicPr>
          <p:cNvPr id="1026" name="Picture 2" descr="C:\Users\LENOVO\Documents\My Bluetooth\IMG-20180419-WA001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5919" y="2129964"/>
            <a:ext cx="3784997" cy="2269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LENOVO\Documents\My Bluetooth\20180212_16032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8895" y="1986123"/>
            <a:ext cx="3177947" cy="2383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LENOVO\Documents\My Bluetooth\20180413_1305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513" y="4565778"/>
            <a:ext cx="3034709" cy="2276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LENOVO\Documents\My Bluetooth\20180413_12163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02" y="4565779"/>
            <a:ext cx="3187430" cy="21755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142852"/>
            <a:ext cx="7498080" cy="84615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/>
                <a:latin typeface="Times New Roman" pitchFamily="18" charset="0"/>
                <a:ea typeface="+mn-ea"/>
                <a:cs typeface="Times New Roman" pitchFamily="18" charset="0"/>
              </a:rPr>
              <a:t>Духовно-нравственное воспитание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071538" y="785794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Духовно-нравственное воспитание представляет собой процесс последовательного расширения и укрепления ценностно-смысловой сферы личности, формирования способности обучающегося сознательно выстраивать отношение к себе, другим людям, обществу, государству, миру в целом на основе общепринятых моральных норм и нравственных идеалов</a:t>
            </a:r>
          </a:p>
        </p:txBody>
      </p:sp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1142976" y="5340320"/>
            <a:ext cx="392909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dirty="0" smtClean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Управляющая кнопка: в начало 8">
            <a:hlinkClick r:id="rId2" action="ppaction://hlinksldjump" highlightClick="1"/>
          </p:cNvPr>
          <p:cNvSpPr/>
          <p:nvPr/>
        </p:nvSpPr>
        <p:spPr>
          <a:xfrm>
            <a:off x="8744526" y="6500834"/>
            <a:ext cx="399474" cy="357166"/>
          </a:xfrm>
          <a:prstGeom prst="actionButtonBeginning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6146" name="Picture 2" descr="F:\наурыз фото\фото 4 класс\DSC0273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263122"/>
            <a:ext cx="2938535" cy="220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F:\наурыз фото\фото 4 класс\DSC0279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2333578"/>
            <a:ext cx="2300318" cy="1725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9" name="Picture 5" descr="C:\Users\LENOVO\Documents\My Bluetooth\20180214_12294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762958" y="4633953"/>
            <a:ext cx="2337673" cy="1753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C:\Users\LENOVO\Documents\My Bluetooth\IMG-20180419-WA0043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765" y="4663026"/>
            <a:ext cx="2688521" cy="2016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400" b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/>
                <a:latin typeface="Times New Roman" pitchFamily="18" charset="0"/>
                <a:cs typeface="Times New Roman" pitchFamily="18" charset="0"/>
              </a:rPr>
              <a:t>Национальное воспитание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600" b="1" dirty="0">
                <a:latin typeface="Times New Roman" pitchFamily="18" charset="0"/>
                <a:cs typeface="Times New Roman" pitchFamily="18" charset="0"/>
              </a:rPr>
              <a:t>Цель: ориентация личности на общечеловеческие и национальные ценности, уважение к родному и государственному языкам, культуре казахского народа, этносов и этнических групп Республики Казахстан. </a:t>
            </a: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6" descr="http://dt1.akmoedu.kz/D4DB01FA855A74A7/gallery/mini_photo_14295337634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419584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8" descr="http://dt1.akmoedu.kz/D4DB01FA855A74A7/gallery/mini_photo_142953390134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9342" y="4349507"/>
            <a:ext cx="2249595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dt1.akmoedu.kz/D4DB01FA855A74A7/gallery/mini_photo_142953362631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2415237"/>
            <a:ext cx="1905000" cy="142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F:\наурыз фото\фото 4 класс\100_040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61649"/>
            <a:ext cx="1951162" cy="14167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LENOVO\Documents\My Bluetooth\Screenshot_20180419-213604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6726838" y="3771062"/>
            <a:ext cx="1385907" cy="262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LENOVO\Documents\My Bluetooth\20180209_115503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45" y="2355778"/>
            <a:ext cx="2063557" cy="15476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2495154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400" b="1" dirty="0" smtClean="0">
                <a:ln w="10541" cmpd="sng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/>
                <a:latin typeface="Times New Roman" pitchFamily="18" charset="0"/>
                <a:cs typeface="Times New Roman" pitchFamily="18" charset="0"/>
              </a:rPr>
              <a:t>Семейное воспитание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b="1" dirty="0"/>
              <a:t>Цель: просвещение родителей, повышение их </a:t>
            </a:r>
            <a:r>
              <a:rPr lang="ru-RU" sz="2000" b="1" dirty="0" smtClean="0"/>
              <a:t>психолого-педагогической </a:t>
            </a:r>
            <a:r>
              <a:rPr lang="ru-RU" sz="2000" b="1" dirty="0"/>
              <a:t>компетентности и ответственности за воспитание детей. </a:t>
            </a:r>
          </a:p>
        </p:txBody>
      </p:sp>
      <p:pic>
        <p:nvPicPr>
          <p:cNvPr id="4" name="Picture 2" descr="http://dt1.akmoedu.kz/D4DB01FA855A74A7/gallery/mini_photo_14295338217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2492896"/>
            <a:ext cx="2808312" cy="2106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LENOVO\Documents\My Bluetooth\20180116_11245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2492896"/>
            <a:ext cx="2979163" cy="2234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F:\наурыз фото\фото 4 класс\100_142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947" y="4365104"/>
            <a:ext cx="2777885" cy="2083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39400"/>
      </p:ext>
    </p:extLst>
  </p:cSld>
  <p:clrMapOvr>
    <a:masterClrMapping/>
  </p:clrMapOvr>
  <p:transition spd="med">
    <p:strip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Другая 9">
      <a:dk1>
        <a:sysClr val="windowText" lastClr="000000"/>
      </a:dk1>
      <a:lt1>
        <a:srgbClr val="F4F2F5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Другая 9">
    <a:dk1>
      <a:sysClr val="windowText" lastClr="000000"/>
    </a:dk1>
    <a:lt1>
      <a:srgbClr val="F4F2F5"/>
    </a:lt1>
    <a:dk2>
      <a:srgbClr val="69676D"/>
    </a:dk2>
    <a:lt2>
      <a:srgbClr val="C9C2D1"/>
    </a:lt2>
    <a:accent1>
      <a:srgbClr val="CEB966"/>
    </a:accent1>
    <a:accent2>
      <a:srgbClr val="9CB084"/>
    </a:accent2>
    <a:accent3>
      <a:srgbClr val="6BB1C9"/>
    </a:accent3>
    <a:accent4>
      <a:srgbClr val="6585CF"/>
    </a:accent4>
    <a:accent5>
      <a:srgbClr val="7E6BC9"/>
    </a:accent5>
    <a:accent6>
      <a:srgbClr val="A379BB"/>
    </a:accent6>
    <a:hlink>
      <a:srgbClr val="410082"/>
    </a:hlink>
    <a:folHlink>
      <a:srgbClr val="93296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786</TotalTime>
  <Words>618</Words>
  <Application>Microsoft Office PowerPoint</Application>
  <PresentationFormat>Экран (4:3)</PresentationFormat>
  <Paragraphs>102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Солнцестояние</vt:lpstr>
      <vt:lpstr>панорама ВОСПИТАТЕЛЬНОЙ  работы</vt:lpstr>
      <vt:lpstr>1. Цели и задачи воспитательной работы </vt:lpstr>
      <vt:lpstr>   2. Основные принципы и подходы к организации воспитательного процесса  </vt:lpstr>
      <vt:lpstr>  3. Структура воспитательной работы образовательного учреждения и ее описание  </vt:lpstr>
      <vt:lpstr> Направления воспитательной работы  с учащимися </vt:lpstr>
      <vt:lpstr>  Гражданско-патриотическое воспитание  </vt:lpstr>
      <vt:lpstr>Духовно-нравственное воспитание</vt:lpstr>
      <vt:lpstr>Национальное воспитание</vt:lpstr>
      <vt:lpstr>Семейное воспитание</vt:lpstr>
      <vt:lpstr>  Трудовое, экологическое и профориентационная деятельность </vt:lpstr>
      <vt:lpstr>художественно-эстетическое воспитание </vt:lpstr>
      <vt:lpstr>Формирование здорового образа жизни </vt:lpstr>
      <vt:lpstr>Интеллектуальное воспитание</vt:lpstr>
      <vt:lpstr>Презентация PowerPoint</vt:lpstr>
      <vt:lpstr>Презентация PowerPoint</vt:lpstr>
      <vt:lpstr>Внеурочная деятельность</vt:lpstr>
      <vt:lpstr>Спасибо за внимание!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Вера</dc:creator>
  <cp:lastModifiedBy>LENOVO</cp:lastModifiedBy>
  <cp:revision>69</cp:revision>
  <cp:lastPrinted>2018-04-20T06:08:44Z</cp:lastPrinted>
  <dcterms:created xsi:type="dcterms:W3CDTF">2012-10-11T18:52:19Z</dcterms:created>
  <dcterms:modified xsi:type="dcterms:W3CDTF">2018-04-20T07:18:50Z</dcterms:modified>
</cp:coreProperties>
</file>